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72" r:id="rId12"/>
    <p:sldId id="273" r:id="rId13"/>
    <p:sldId id="268" r:id="rId14"/>
    <p:sldId id="269"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a Makwana" initials="AM" lastIdx="1" clrIdx="0">
    <p:extLst>
      <p:ext uri="{19B8F6BF-5375-455C-9EA6-DF929625EA0E}">
        <p15:presenceInfo xmlns:p15="http://schemas.microsoft.com/office/powerpoint/2012/main" userId="753e7a83127c3f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2C4C"/>
    <a:srgbClr val="C20CF4"/>
    <a:srgbClr val="FFFFFF"/>
    <a:srgbClr val="085565"/>
    <a:srgbClr val="DED0B3"/>
    <a:srgbClr val="FAA904"/>
    <a:srgbClr val="BF750B"/>
    <a:srgbClr val="F9D3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907" autoAdjust="0"/>
  </p:normalViewPr>
  <p:slideViewPr>
    <p:cSldViewPr snapToGrid="0">
      <p:cViewPr varScale="1">
        <p:scale>
          <a:sx n="86" d="100"/>
          <a:sy n="86" d="100"/>
        </p:scale>
        <p:origin x="56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F6106-B614-4F5D-98AD-6A66629B2C47}" type="datetimeFigureOut">
              <a:rPr lang="en-GB" smtClean="0"/>
              <a:t>12/08/2022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0A376-D997-4254-9DAE-C682FC5332E9}" type="slidenum">
              <a:rPr lang="en-GB" smtClean="0"/>
              <a:t>‹#›</a:t>
            </a:fld>
            <a:endParaRPr lang="en-GB"/>
          </a:p>
        </p:txBody>
      </p:sp>
    </p:spTree>
    <p:extLst>
      <p:ext uri="{BB962C8B-B14F-4D97-AF65-F5344CB8AC3E}">
        <p14:creationId xmlns:p14="http://schemas.microsoft.com/office/powerpoint/2010/main" val="1190553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vestopedia.com/terms/g/great_depression.asp"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I’m going to be exploring if weather conditions influence yellow taxi tips in New York City. But first a bit of background…</a:t>
            </a:r>
          </a:p>
        </p:txBody>
      </p:sp>
      <p:sp>
        <p:nvSpPr>
          <p:cNvPr id="4" name="Slide Number Placeholder 3"/>
          <p:cNvSpPr>
            <a:spLocks noGrp="1"/>
          </p:cNvSpPr>
          <p:nvPr>
            <p:ph type="sldNum" sz="quarter" idx="5"/>
          </p:nvPr>
        </p:nvSpPr>
        <p:spPr/>
        <p:txBody>
          <a:bodyPr/>
          <a:lstStyle/>
          <a:p>
            <a:fld id="{2E60A376-D997-4254-9DAE-C682FC5332E9}" type="slidenum">
              <a:rPr lang="en-GB" smtClean="0"/>
              <a:t>1</a:t>
            </a:fld>
            <a:endParaRPr lang="en-GB"/>
          </a:p>
        </p:txBody>
      </p:sp>
    </p:spTree>
    <p:extLst>
      <p:ext uri="{BB962C8B-B14F-4D97-AF65-F5344CB8AC3E}">
        <p14:creationId xmlns:p14="http://schemas.microsoft.com/office/powerpoint/2010/main" val="2369148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Yellow taxi’s are available 24 hours and we can see that the percentage of tips is quite low, during the early hours of morning. </a:t>
            </a:r>
          </a:p>
          <a:p>
            <a:endParaRPr lang="en-GB" dirty="0"/>
          </a:p>
          <a:p>
            <a:r>
              <a:rPr lang="en-GB" dirty="0"/>
              <a:t>The best time to get tips is during the evening peak time when people are travelling home from work and the tips start decreasing during the night. </a:t>
            </a:r>
          </a:p>
          <a:p>
            <a:endParaRPr lang="en-GB" dirty="0"/>
          </a:p>
          <a:p>
            <a:r>
              <a:rPr lang="en-GB" dirty="0"/>
              <a:t>By visualizing I could see some features had a relationship with tips so I decided to use some of them in my model. </a:t>
            </a:r>
          </a:p>
        </p:txBody>
      </p:sp>
      <p:sp>
        <p:nvSpPr>
          <p:cNvPr id="4" name="Slide Number Placeholder 3"/>
          <p:cNvSpPr>
            <a:spLocks noGrp="1"/>
          </p:cNvSpPr>
          <p:nvPr>
            <p:ph type="sldNum" sz="quarter" idx="5"/>
          </p:nvPr>
        </p:nvSpPr>
        <p:spPr/>
        <p:txBody>
          <a:bodyPr/>
          <a:lstStyle/>
          <a:p>
            <a:fld id="{2E60A376-D997-4254-9DAE-C682FC5332E9}" type="slidenum">
              <a:rPr lang="en-GB" smtClean="0"/>
              <a:t>10</a:t>
            </a:fld>
            <a:endParaRPr lang="en-GB"/>
          </a:p>
        </p:txBody>
      </p:sp>
    </p:spTree>
    <p:extLst>
      <p:ext uri="{BB962C8B-B14F-4D97-AF65-F5344CB8AC3E}">
        <p14:creationId xmlns:p14="http://schemas.microsoft.com/office/powerpoint/2010/main" val="1012397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8F8F0"/>
                </a:solidFill>
                <a:effectLst/>
                <a:latin typeface="Arial" panose="020B0604020202020204" pitchFamily="34" charset="0"/>
              </a:rPr>
              <a:t>The purpose of the model was…</a:t>
            </a:r>
          </a:p>
          <a:p>
            <a:pPr algn="l"/>
            <a:endParaRPr lang="en-US" b="0" i="0" dirty="0">
              <a:solidFill>
                <a:srgbClr val="F8F8F0"/>
              </a:solidFill>
              <a:effectLst/>
              <a:latin typeface="Arial" panose="020B0604020202020204" pitchFamily="34" charset="0"/>
            </a:endParaRPr>
          </a:p>
          <a:p>
            <a:pPr algn="l"/>
            <a:r>
              <a:rPr lang="en-US" b="0" i="0" dirty="0">
                <a:solidFill>
                  <a:srgbClr val="F8F8F0"/>
                </a:solidFill>
                <a:effectLst/>
                <a:latin typeface="Arial" panose="020B0604020202020204" pitchFamily="34" charset="0"/>
              </a:rPr>
              <a:t>I chose these features and the target is if they got a tip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828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828"/>
                </a:solidFill>
                <a:effectLst/>
                <a:latin typeface="-apple-system"/>
              </a:rPr>
              <a:t>It was interesting to see that that our model has a decent precision for getting a tip.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82828"/>
                </a:solidFill>
                <a:effectLst/>
                <a:latin typeface="-apple-system"/>
              </a:rPr>
              <a:t>YES</a:t>
            </a:r>
            <a:r>
              <a:rPr lang="en-US" b="0" i="0" dirty="0">
                <a:solidFill>
                  <a:srgbClr val="282828"/>
                </a:solidFill>
                <a:effectLst/>
                <a:latin typeface="-apple-system"/>
              </a:rPr>
              <a:t> - which means </a:t>
            </a:r>
            <a:r>
              <a:rPr lang="en-US" b="0" i="0" dirty="0" err="1">
                <a:solidFill>
                  <a:srgbClr val="282828"/>
                </a:solidFill>
                <a:effectLst/>
                <a:latin typeface="-apple-system"/>
              </a:rPr>
              <a:t>everytime</a:t>
            </a:r>
            <a:r>
              <a:rPr lang="en-US" b="0" i="0" dirty="0">
                <a:solidFill>
                  <a:srgbClr val="282828"/>
                </a:solidFill>
                <a:effectLst/>
                <a:latin typeface="-apple-system"/>
              </a:rPr>
              <a:t> it predicts that the driver will get a tip, there is a 77% chance the driver will actually the tip. </a:t>
            </a:r>
          </a:p>
          <a:p>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82828"/>
                </a:solidFill>
                <a:effectLst/>
                <a:latin typeface="-apple-system"/>
              </a:rPr>
              <a:t>Precision – What percent of your predictions were correct? </a:t>
            </a:r>
            <a:r>
              <a:rPr lang="en-GB" b="1" dirty="0">
                <a:effectLst/>
              </a:rPr>
              <a:t>TP/(TP + FP). Accuracy of positive predictions.</a:t>
            </a:r>
            <a:endParaRPr lang="en-GB" b="0" i="0"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NO</a:t>
            </a:r>
            <a:r>
              <a:rPr lang="en-GB" dirty="0"/>
              <a:t> – </a:t>
            </a:r>
            <a:r>
              <a:rPr lang="en-US" b="0" i="0" dirty="0">
                <a:solidFill>
                  <a:srgbClr val="282828"/>
                </a:solidFill>
                <a:effectLst/>
                <a:latin typeface="-apple-system"/>
              </a:rPr>
              <a:t>which means </a:t>
            </a:r>
            <a:r>
              <a:rPr lang="en-US" b="0" i="0" dirty="0" err="1">
                <a:solidFill>
                  <a:srgbClr val="282828"/>
                </a:solidFill>
                <a:effectLst/>
                <a:latin typeface="-apple-system"/>
              </a:rPr>
              <a:t>everytime</a:t>
            </a:r>
            <a:r>
              <a:rPr lang="en-US" b="0" i="0" dirty="0">
                <a:solidFill>
                  <a:srgbClr val="282828"/>
                </a:solidFill>
                <a:effectLst/>
                <a:latin typeface="-apple-system"/>
              </a:rPr>
              <a:t> it predicts that the driver will not get a tip, there is a 29% chance the driver will actually not get the tip. </a:t>
            </a:r>
          </a:p>
          <a:p>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82828"/>
                </a:solidFill>
                <a:effectLst/>
                <a:latin typeface="Courier New" panose="02070309020205020404" pitchFamily="49" charset="0"/>
              </a:rPr>
              <a:t>Recall – What percent of the positive cases did you catch? </a:t>
            </a:r>
            <a:r>
              <a:rPr lang="en-GB" b="1" i="0" dirty="0">
                <a:solidFill>
                  <a:srgbClr val="282828"/>
                </a:solidFill>
                <a:effectLst/>
                <a:latin typeface="Courier New" panose="02070309020205020404" pitchFamily="49" charset="0"/>
              </a:rPr>
              <a:t>TP/(TP+FN).</a:t>
            </a:r>
            <a:r>
              <a:rPr lang="en-US" b="0" i="0" dirty="0">
                <a:solidFill>
                  <a:srgbClr val="282828"/>
                </a:solidFill>
                <a:effectLst/>
                <a:latin typeface="Courier New" panose="02070309020205020404" pitchFamily="49" charset="0"/>
              </a:rPr>
              <a:t> </a:t>
            </a:r>
            <a:r>
              <a:rPr lang="en-US" b="1" i="0" dirty="0">
                <a:solidFill>
                  <a:srgbClr val="282828"/>
                </a:solidFill>
                <a:effectLst/>
                <a:latin typeface="Courier New" panose="02070309020205020404" pitchFamily="49" charset="0"/>
              </a:rPr>
              <a:t>Fraction of positives that were correctly identified.</a:t>
            </a:r>
            <a:endParaRPr lang="en-GB" dirty="0"/>
          </a:p>
          <a:p>
            <a:r>
              <a:rPr lang="en-GB" b="1" dirty="0"/>
              <a:t>NO</a:t>
            </a:r>
            <a:r>
              <a:rPr lang="en-GB" dirty="0"/>
              <a:t> – Out of all the drivers that did not get a tip our model could correctly identify 53% of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82828"/>
                </a:solidFill>
                <a:effectLst/>
                <a:latin typeface="-apple-system"/>
              </a:rPr>
              <a:t>YES</a:t>
            </a:r>
            <a:r>
              <a:rPr lang="en-US" b="0" i="0" dirty="0">
                <a:solidFill>
                  <a:srgbClr val="282828"/>
                </a:solidFill>
                <a:effectLst/>
                <a:latin typeface="-apple-system"/>
              </a:rPr>
              <a:t> - </a:t>
            </a:r>
            <a:r>
              <a:rPr lang="en-GB" dirty="0"/>
              <a:t>Out of all the drivers that got a tip our model could correctly identify 54% of them. </a:t>
            </a:r>
            <a:endParaRPr lang="en-US" b="0" i="0" dirty="0">
              <a:solidFill>
                <a:srgbClr val="2828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E60A376-D997-4254-9DAE-C682FC5332E9}" type="slidenum">
              <a:rPr lang="en-GB" smtClean="0"/>
              <a:t>11</a:t>
            </a:fld>
            <a:endParaRPr lang="en-GB"/>
          </a:p>
        </p:txBody>
      </p:sp>
    </p:spTree>
    <p:extLst>
      <p:ext uri="{BB962C8B-B14F-4D97-AF65-F5344CB8AC3E}">
        <p14:creationId xmlns:p14="http://schemas.microsoft.com/office/powerpoint/2010/main" val="2957619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 created another model because I wanted to see…</a:t>
            </a:r>
          </a:p>
          <a:p>
            <a:endParaRPr lang="en-GB" dirty="0"/>
          </a:p>
          <a:p>
            <a:r>
              <a:rPr lang="en-GB" dirty="0"/>
              <a:t>Again the features remain the same, but now my target has changed. </a:t>
            </a:r>
          </a:p>
          <a:p>
            <a:endParaRPr lang="en-GB" dirty="0"/>
          </a:p>
          <a:p>
            <a:r>
              <a:rPr lang="en-GB" dirty="0"/>
              <a:t>It was interesting to see that the Recall for tips &gt;15% is actually good.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YES</a:t>
            </a:r>
            <a:r>
              <a:rPr lang="en-GB" dirty="0"/>
              <a:t> - This means that out of all the drivers that have got more than 15% tips our model could correctly identify 96% of them. </a:t>
            </a:r>
          </a:p>
          <a:p>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82828"/>
                </a:solidFill>
                <a:effectLst/>
                <a:latin typeface="Courier New" panose="02070309020205020404" pitchFamily="49" charset="0"/>
              </a:rPr>
              <a:t>Recall – What percent of the positive cases did you catch? </a:t>
            </a:r>
            <a:r>
              <a:rPr lang="en-GB" b="1" i="0" dirty="0">
                <a:solidFill>
                  <a:srgbClr val="282828"/>
                </a:solidFill>
                <a:effectLst/>
                <a:latin typeface="Courier New" panose="02070309020205020404" pitchFamily="49" charset="0"/>
              </a:rPr>
              <a:t>TP/(TP+FN).</a:t>
            </a:r>
            <a:r>
              <a:rPr lang="en-US" b="0" i="0" dirty="0">
                <a:solidFill>
                  <a:srgbClr val="282828"/>
                </a:solidFill>
                <a:effectLst/>
                <a:latin typeface="Courier New" panose="02070309020205020404" pitchFamily="49" charset="0"/>
              </a:rPr>
              <a:t> </a:t>
            </a:r>
            <a:r>
              <a:rPr lang="en-US" b="1" i="0" dirty="0">
                <a:solidFill>
                  <a:srgbClr val="282828"/>
                </a:solidFill>
                <a:effectLst/>
                <a:latin typeface="Courier New" panose="02070309020205020404" pitchFamily="49" charset="0"/>
              </a:rPr>
              <a:t>Fraction of positives that were correctly identified.</a:t>
            </a:r>
            <a:endParaRPr lang="en-GB" dirty="0"/>
          </a:p>
          <a:p>
            <a:r>
              <a:rPr lang="en-GB" b="1" dirty="0"/>
              <a:t>NO</a:t>
            </a:r>
            <a:r>
              <a:rPr lang="en-GB" dirty="0"/>
              <a:t> – Out of all the drivers that did not get a tip greater than 15% our model could correctly identify 5% of them. </a:t>
            </a:r>
          </a:p>
          <a:p>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82828"/>
                </a:solidFill>
                <a:effectLst/>
                <a:latin typeface="-apple-system"/>
              </a:rPr>
              <a:t>Precision – What percent of your predictions were correct? </a:t>
            </a:r>
            <a:r>
              <a:rPr lang="en-GB" b="1" dirty="0">
                <a:effectLst/>
              </a:rPr>
              <a:t>TP/(TP + FP). Accuracy of positive predictions.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NO</a:t>
            </a:r>
            <a:r>
              <a:rPr lang="en-GB" dirty="0"/>
              <a:t> – </a:t>
            </a:r>
            <a:r>
              <a:rPr lang="en-US" b="0" i="0" dirty="0">
                <a:solidFill>
                  <a:srgbClr val="282828"/>
                </a:solidFill>
                <a:effectLst/>
                <a:latin typeface="-apple-system"/>
              </a:rPr>
              <a:t>which means </a:t>
            </a:r>
            <a:r>
              <a:rPr lang="en-US" b="0" i="0" dirty="0" err="1">
                <a:solidFill>
                  <a:srgbClr val="282828"/>
                </a:solidFill>
                <a:effectLst/>
                <a:latin typeface="-apple-system"/>
              </a:rPr>
              <a:t>everytime</a:t>
            </a:r>
            <a:r>
              <a:rPr lang="en-US" b="0" i="0" dirty="0">
                <a:solidFill>
                  <a:srgbClr val="282828"/>
                </a:solidFill>
                <a:effectLst/>
                <a:latin typeface="-apple-system"/>
              </a:rPr>
              <a:t> it predicts that the driver did not get a tip greater 15%, there is a 51% chance the driver will actually not get a tip greater than 15%.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82828"/>
                </a:solidFill>
                <a:effectLst/>
                <a:latin typeface="-apple-system"/>
              </a:rPr>
              <a:t>YES</a:t>
            </a:r>
            <a:r>
              <a:rPr lang="en-US" b="0" i="0" dirty="0">
                <a:solidFill>
                  <a:srgbClr val="282828"/>
                </a:solidFill>
                <a:effectLst/>
                <a:latin typeface="-apple-system"/>
              </a:rPr>
              <a:t> - which means </a:t>
            </a:r>
            <a:r>
              <a:rPr lang="en-US" b="0" i="0" dirty="0" err="1">
                <a:solidFill>
                  <a:srgbClr val="282828"/>
                </a:solidFill>
                <a:effectLst/>
                <a:latin typeface="-apple-system"/>
              </a:rPr>
              <a:t>everytime</a:t>
            </a:r>
            <a:r>
              <a:rPr lang="en-US" b="0" i="0" dirty="0">
                <a:solidFill>
                  <a:srgbClr val="282828"/>
                </a:solidFill>
                <a:effectLst/>
                <a:latin typeface="-apple-system"/>
              </a:rPr>
              <a:t> it predicts that the driver will get a tip greater than 15%, there is a 56% chance the driver will actually get a tip greater than 56%.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828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chemeClr val="tx1"/>
              </a:solidFill>
              <a:effectLst/>
              <a:latin typeface="+mn-lt"/>
            </a:endParaRPr>
          </a:p>
          <a:p>
            <a:endParaRPr lang="en-GB" dirty="0"/>
          </a:p>
        </p:txBody>
      </p:sp>
      <p:sp>
        <p:nvSpPr>
          <p:cNvPr id="4" name="Slide Number Placeholder 3"/>
          <p:cNvSpPr>
            <a:spLocks noGrp="1"/>
          </p:cNvSpPr>
          <p:nvPr>
            <p:ph type="sldNum" sz="quarter" idx="5"/>
          </p:nvPr>
        </p:nvSpPr>
        <p:spPr/>
        <p:txBody>
          <a:bodyPr/>
          <a:lstStyle/>
          <a:p>
            <a:fld id="{2E60A376-D997-4254-9DAE-C682FC5332E9}" type="slidenum">
              <a:rPr lang="en-GB" smtClean="0"/>
              <a:t>12</a:t>
            </a:fld>
            <a:endParaRPr lang="en-GB"/>
          </a:p>
        </p:txBody>
      </p:sp>
    </p:spTree>
    <p:extLst>
      <p:ext uri="{BB962C8B-B14F-4D97-AF65-F5344CB8AC3E}">
        <p14:creationId xmlns:p14="http://schemas.microsoft.com/office/powerpoint/2010/main" val="3078278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spending a week analysing a dataset that was over 20 million rows… and doing a third model where I removed all the weather features I found out that…. </a:t>
            </a:r>
          </a:p>
          <a:p>
            <a:endParaRPr lang="en-GB" dirty="0"/>
          </a:p>
          <a:p>
            <a:r>
              <a:rPr lang="en-GB" dirty="0"/>
              <a:t>All the scores were almost exactly the same as my second model. </a:t>
            </a:r>
          </a:p>
          <a:p>
            <a:endParaRPr lang="en-GB" dirty="0"/>
          </a:p>
          <a:p>
            <a:r>
              <a:rPr lang="en-GB" dirty="0"/>
              <a:t>The most important feature is hour of day. Looking back, if I had extra time, I would have done some things differently and make different decisions.</a:t>
            </a:r>
          </a:p>
          <a:p>
            <a:r>
              <a:rPr lang="en-GB" dirty="0"/>
              <a:t>I would have also looked at more data from before Covid-19 hit.</a:t>
            </a:r>
          </a:p>
          <a:p>
            <a:r>
              <a:rPr lang="en-GB" dirty="0"/>
              <a:t>But what I found really interesting was the price of the NYC medallion. </a:t>
            </a:r>
          </a:p>
          <a:p>
            <a:r>
              <a:rPr lang="en-GB" dirty="0"/>
              <a:t>--------------------------------</a:t>
            </a:r>
          </a:p>
          <a:p>
            <a:r>
              <a:rPr lang="en-GB" dirty="0"/>
              <a:t>Permutation Importance</a:t>
            </a:r>
          </a:p>
          <a:p>
            <a:endParaRPr lang="en-GB" dirty="0"/>
          </a:p>
        </p:txBody>
      </p:sp>
      <p:sp>
        <p:nvSpPr>
          <p:cNvPr id="4" name="Slide Number Placeholder 3"/>
          <p:cNvSpPr>
            <a:spLocks noGrp="1"/>
          </p:cNvSpPr>
          <p:nvPr>
            <p:ph type="sldNum" sz="quarter" idx="5"/>
          </p:nvPr>
        </p:nvSpPr>
        <p:spPr/>
        <p:txBody>
          <a:bodyPr/>
          <a:lstStyle/>
          <a:p>
            <a:fld id="{2E60A376-D997-4254-9DAE-C682FC5332E9}" type="slidenum">
              <a:rPr lang="en-GB" smtClean="0"/>
              <a:t>13</a:t>
            </a:fld>
            <a:endParaRPr lang="en-GB"/>
          </a:p>
        </p:txBody>
      </p:sp>
    </p:spTree>
    <p:extLst>
      <p:ext uri="{BB962C8B-B14F-4D97-AF65-F5344CB8AC3E}">
        <p14:creationId xmlns:p14="http://schemas.microsoft.com/office/powerpoint/2010/main" val="1134314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found out there was a year on year increase in the price.  And people could effectively retire and live a good life if they managed to sell their Medallion before 2013. </a:t>
            </a:r>
          </a:p>
          <a:p>
            <a:endParaRPr lang="en-GB" dirty="0"/>
          </a:p>
          <a:p>
            <a:r>
              <a:rPr lang="en-GB" dirty="0"/>
              <a:t>It then started to crash this was when Uber and Lyft started gaining traction in the market. And because of Covid it’s reached an all time low.</a:t>
            </a:r>
          </a:p>
          <a:p>
            <a:endParaRPr lang="en-GB" dirty="0"/>
          </a:p>
          <a:p>
            <a:r>
              <a:rPr lang="en-US" b="0" i="0" dirty="0">
                <a:solidFill>
                  <a:srgbClr val="202122"/>
                </a:solidFill>
                <a:effectLst/>
                <a:latin typeface="Arial" panose="020B0604020202020204" pitchFamily="34" charset="0"/>
              </a:rPr>
              <a:t>Since many cab drivers took out loans in order to afford medallions when price was really high, many were forced to declare bankruptcy.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An agreement was made last year between the government and bank, to reduce their debt to $170K thousand. It would be interesting to see what the price will be like in the coming years.</a:t>
            </a:r>
            <a:endParaRPr lang="en-GB" dirty="0"/>
          </a:p>
        </p:txBody>
      </p:sp>
      <p:sp>
        <p:nvSpPr>
          <p:cNvPr id="4" name="Slide Number Placeholder 3"/>
          <p:cNvSpPr>
            <a:spLocks noGrp="1"/>
          </p:cNvSpPr>
          <p:nvPr>
            <p:ph type="sldNum" sz="quarter" idx="5"/>
          </p:nvPr>
        </p:nvSpPr>
        <p:spPr/>
        <p:txBody>
          <a:bodyPr/>
          <a:lstStyle/>
          <a:p>
            <a:fld id="{2E60A376-D997-4254-9DAE-C682FC5332E9}" type="slidenum">
              <a:rPr lang="en-GB" smtClean="0"/>
              <a:t>14</a:t>
            </a:fld>
            <a:endParaRPr lang="en-GB"/>
          </a:p>
        </p:txBody>
      </p:sp>
    </p:spTree>
    <p:extLst>
      <p:ext uri="{BB962C8B-B14F-4D97-AF65-F5344CB8AC3E}">
        <p14:creationId xmlns:p14="http://schemas.microsoft.com/office/powerpoint/2010/main" val="4058855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solidFill>
                  <a:srgbClr val="111111"/>
                </a:solidFill>
                <a:effectLst/>
                <a:latin typeface="SourceSansPro"/>
              </a:rPr>
              <a:t>Because of the </a:t>
            </a:r>
            <a:r>
              <a:rPr lang="en-US" b="0" i="0" u="none" dirty="0">
                <a:solidFill>
                  <a:srgbClr val="2C40D0"/>
                </a:solidFill>
                <a:effectLst/>
                <a:latin typeface="SourceSansPro"/>
                <a:hlinkClick r:id="rId3"/>
              </a:rPr>
              <a:t>Great Depression</a:t>
            </a:r>
            <a:r>
              <a:rPr lang="en-US" b="0" i="0" u="none" dirty="0">
                <a:solidFill>
                  <a:srgbClr val="111111"/>
                </a:solidFill>
                <a:effectLst/>
                <a:latin typeface="SourceSansPro"/>
              </a:rPr>
              <a:t> – In the 1930’s thousands </a:t>
            </a:r>
            <a:r>
              <a:rPr lang="en-US" b="0" i="0" dirty="0">
                <a:solidFill>
                  <a:srgbClr val="111111"/>
                </a:solidFill>
                <a:effectLst/>
                <a:latin typeface="SourceSansPro"/>
              </a:rPr>
              <a:t>of unemployed men became NYC cab drivers. </a:t>
            </a:r>
          </a:p>
          <a:p>
            <a:r>
              <a:rPr lang="en-US" b="0" i="0" dirty="0">
                <a:solidFill>
                  <a:srgbClr val="111111"/>
                </a:solidFill>
                <a:effectLst/>
                <a:latin typeface="SourceSansPro"/>
              </a:rPr>
              <a:t>Almost overnight, the number of cabs on the road exploded, suddenly supply was far greater than demand. </a:t>
            </a:r>
          </a:p>
          <a:p>
            <a:r>
              <a:rPr lang="en-US" b="0" i="0" dirty="0">
                <a:solidFill>
                  <a:srgbClr val="111111"/>
                </a:solidFill>
                <a:effectLst/>
                <a:latin typeface="SourceSansPro"/>
              </a:rPr>
              <a:t>The cab industry was destined for destruction, so the government stepped in to regulate it. </a:t>
            </a:r>
          </a:p>
          <a:p>
            <a:r>
              <a:rPr lang="en-US" b="0" i="0" dirty="0">
                <a:solidFill>
                  <a:srgbClr val="111111"/>
                </a:solidFill>
                <a:effectLst/>
                <a:latin typeface="SourceSansPro"/>
              </a:rPr>
              <a:t>One of the things they did is to create the taxi medallion system. The number of medallions is closely regulated by the city government.</a:t>
            </a:r>
          </a:p>
          <a:p>
            <a:endParaRPr lang="en-US" b="0" i="0" dirty="0">
              <a:solidFill>
                <a:srgbClr val="111111"/>
              </a:solidFill>
              <a:effectLst/>
              <a:latin typeface="SourceSansPro"/>
            </a:endParaRPr>
          </a:p>
          <a:p>
            <a:r>
              <a:rPr lang="en-US" b="0" i="0" dirty="0">
                <a:solidFill>
                  <a:srgbClr val="111111"/>
                </a:solidFill>
                <a:effectLst/>
                <a:latin typeface="SourceSansPro"/>
              </a:rPr>
              <a:t>But that’s not all the government does to keep the taxi industry in check, it also regulates the following things such as how much cabs can charge and what routes they can take.</a:t>
            </a:r>
            <a:endParaRPr lang="en-GB" dirty="0"/>
          </a:p>
        </p:txBody>
      </p:sp>
      <p:sp>
        <p:nvSpPr>
          <p:cNvPr id="4" name="Slide Number Placeholder 3"/>
          <p:cNvSpPr>
            <a:spLocks noGrp="1"/>
          </p:cNvSpPr>
          <p:nvPr>
            <p:ph type="sldNum" sz="quarter" idx="5"/>
          </p:nvPr>
        </p:nvSpPr>
        <p:spPr/>
        <p:txBody>
          <a:bodyPr/>
          <a:lstStyle/>
          <a:p>
            <a:fld id="{2E60A376-D997-4254-9DAE-C682FC5332E9}" type="slidenum">
              <a:rPr lang="en-GB" smtClean="0"/>
              <a:t>2</a:t>
            </a:fld>
            <a:endParaRPr lang="en-GB"/>
          </a:p>
        </p:txBody>
      </p:sp>
    </p:spTree>
    <p:extLst>
      <p:ext uri="{BB962C8B-B14F-4D97-AF65-F5344CB8AC3E}">
        <p14:creationId xmlns:p14="http://schemas.microsoft.com/office/powerpoint/2010/main" val="115752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yellow cabs are located in Manhattan and they usually don’t like to leave and go to other areas.</a:t>
            </a:r>
          </a:p>
          <a:p>
            <a:r>
              <a:rPr lang="en-GB" dirty="0"/>
              <a:t>They usually ask you where you want to go before you get in and if its too far they just drive off.</a:t>
            </a:r>
          </a:p>
          <a:p>
            <a:endParaRPr lang="en-GB" dirty="0"/>
          </a:p>
          <a:p>
            <a:r>
              <a:rPr lang="en-GB" dirty="0"/>
              <a:t>However,</a:t>
            </a:r>
            <a:r>
              <a:rPr lang="en-US" b="0" i="0" dirty="0">
                <a:solidFill>
                  <a:srgbClr val="5B5F63"/>
                </a:solidFill>
                <a:effectLst/>
                <a:latin typeface="montserrat" panose="00000500000000000000" pitchFamily="2" charset="0"/>
              </a:rPr>
              <a:t> taxi regulations require the driver to take you to wherever you want to go, even if it’s inconvenient for them.</a:t>
            </a:r>
          </a:p>
          <a:p>
            <a:r>
              <a:rPr lang="en-US" b="0" i="0" dirty="0">
                <a:solidFill>
                  <a:srgbClr val="5B5F63"/>
                </a:solidFill>
                <a:effectLst/>
                <a:latin typeface="montserrat" panose="00000500000000000000" pitchFamily="2" charset="0"/>
              </a:rPr>
              <a:t>So if your smart, you would actually get in and then tell the driver where you want to go. </a:t>
            </a:r>
          </a:p>
          <a:p>
            <a:r>
              <a:rPr lang="en-US" b="0" i="0" dirty="0">
                <a:solidFill>
                  <a:srgbClr val="5B5F63"/>
                </a:solidFill>
                <a:effectLst/>
                <a:latin typeface="montserrat" panose="00000500000000000000" pitchFamily="2" charset="0"/>
              </a:rPr>
              <a:t>Unless your going to the airport then you have to flap your arms like a bird!</a:t>
            </a:r>
            <a:endParaRPr lang="en-GB" dirty="0"/>
          </a:p>
        </p:txBody>
      </p:sp>
      <p:sp>
        <p:nvSpPr>
          <p:cNvPr id="4" name="Slide Number Placeholder 3"/>
          <p:cNvSpPr>
            <a:spLocks noGrp="1"/>
          </p:cNvSpPr>
          <p:nvPr>
            <p:ph type="sldNum" sz="quarter" idx="5"/>
          </p:nvPr>
        </p:nvSpPr>
        <p:spPr/>
        <p:txBody>
          <a:bodyPr/>
          <a:lstStyle/>
          <a:p>
            <a:fld id="{2E60A376-D997-4254-9DAE-C682FC5332E9}" type="slidenum">
              <a:rPr lang="en-GB" smtClean="0"/>
              <a:t>3</a:t>
            </a:fld>
            <a:endParaRPr lang="en-GB"/>
          </a:p>
        </p:txBody>
      </p:sp>
    </p:spTree>
    <p:extLst>
      <p:ext uri="{BB962C8B-B14F-4D97-AF65-F5344CB8AC3E}">
        <p14:creationId xmlns:p14="http://schemas.microsoft.com/office/powerpoint/2010/main" val="49221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2021, was an awful year for yellow cab drivers because of Covid-19 and around $49M dollars were received in tips, which was much less compared to pre-Covid years.</a:t>
            </a:r>
          </a:p>
          <a:p>
            <a:endParaRPr lang="en-GB" dirty="0"/>
          </a:p>
          <a:p>
            <a:r>
              <a:rPr lang="en-GB" dirty="0"/>
              <a:t>We have to keep in mind that at beginning of 2021, many yellow cab drivers decided to stop driving because of Covid-19. There were less people travelling and more people working remotely.</a:t>
            </a:r>
          </a:p>
          <a:p>
            <a:endParaRPr lang="en-GB" dirty="0"/>
          </a:p>
          <a:p>
            <a:r>
              <a:rPr lang="en-GB" dirty="0"/>
              <a:t>Because the government regulates a lot of things when it comes to how much drivers can earn, I decided to explore something that wasn’t really regulated which is tips…</a:t>
            </a:r>
          </a:p>
        </p:txBody>
      </p:sp>
      <p:sp>
        <p:nvSpPr>
          <p:cNvPr id="4" name="Slide Number Placeholder 3"/>
          <p:cNvSpPr>
            <a:spLocks noGrp="1"/>
          </p:cNvSpPr>
          <p:nvPr>
            <p:ph type="sldNum" sz="quarter" idx="5"/>
          </p:nvPr>
        </p:nvSpPr>
        <p:spPr/>
        <p:txBody>
          <a:bodyPr/>
          <a:lstStyle/>
          <a:p>
            <a:fld id="{2E60A376-D997-4254-9DAE-C682FC5332E9}" type="slidenum">
              <a:rPr lang="en-GB" smtClean="0"/>
              <a:t>4</a:t>
            </a:fld>
            <a:endParaRPr lang="en-GB"/>
          </a:p>
        </p:txBody>
      </p:sp>
    </p:spTree>
    <p:extLst>
      <p:ext uri="{BB962C8B-B14F-4D97-AF65-F5344CB8AC3E}">
        <p14:creationId xmlns:p14="http://schemas.microsoft.com/office/powerpoint/2010/main" val="1070592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can see that the percentage of tips is quite low during the first few month’s of the year and Covid-19 might have something to do with that.</a:t>
            </a:r>
          </a:p>
          <a:p>
            <a:endParaRPr lang="en-GB" dirty="0"/>
          </a:p>
          <a:p>
            <a:r>
              <a:rPr lang="en-GB" dirty="0"/>
              <a:t>But the tips started picking up during the summer months and over the festive season at the end of the year.</a:t>
            </a:r>
          </a:p>
          <a:p>
            <a:endParaRPr lang="en-GB" dirty="0"/>
          </a:p>
          <a:p>
            <a:r>
              <a:rPr lang="en-GB" dirty="0"/>
              <a:t>Why did the tips increase? I thought maybe weather might play a role, so I decided to explore weather conditions for these trips…</a:t>
            </a:r>
          </a:p>
          <a:p>
            <a:endParaRPr lang="en-GB" dirty="0"/>
          </a:p>
          <a:p>
            <a:endParaRPr lang="en-GB" dirty="0"/>
          </a:p>
        </p:txBody>
      </p:sp>
      <p:sp>
        <p:nvSpPr>
          <p:cNvPr id="4" name="Slide Number Placeholder 3"/>
          <p:cNvSpPr>
            <a:spLocks noGrp="1"/>
          </p:cNvSpPr>
          <p:nvPr>
            <p:ph type="sldNum" sz="quarter" idx="5"/>
          </p:nvPr>
        </p:nvSpPr>
        <p:spPr/>
        <p:txBody>
          <a:bodyPr/>
          <a:lstStyle/>
          <a:p>
            <a:fld id="{2E60A376-D997-4254-9DAE-C682FC5332E9}" type="slidenum">
              <a:rPr lang="en-GB" smtClean="0"/>
              <a:t>5</a:t>
            </a:fld>
            <a:endParaRPr lang="en-GB"/>
          </a:p>
        </p:txBody>
      </p:sp>
    </p:spTree>
    <p:extLst>
      <p:ext uri="{BB962C8B-B14F-4D97-AF65-F5344CB8AC3E}">
        <p14:creationId xmlns:p14="http://schemas.microsoft.com/office/powerpoint/2010/main" val="253198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666666"/>
                </a:solidFill>
                <a:effectLst/>
                <a:latin typeface="Tableau Book"/>
              </a:rPr>
              <a:t>Here we can see that more tips were earned during clear and cloudy weather, surprisingly people don’t tend to tip as much in rainy and humid weather. </a:t>
            </a:r>
            <a:br>
              <a:rPr lang="en-US" sz="1800" dirty="0">
                <a:solidFill>
                  <a:srgbClr val="666666"/>
                </a:solidFill>
                <a:effectLst/>
                <a:latin typeface="Tableau Book"/>
              </a:rPr>
            </a:br>
            <a:endParaRPr lang="en-US" sz="1800" dirty="0">
              <a:solidFill>
                <a:srgbClr val="666666"/>
              </a:solidFill>
              <a:effectLst/>
              <a:latin typeface="Tableau Book"/>
            </a:endParaRPr>
          </a:p>
          <a:p>
            <a:r>
              <a:rPr lang="en-US" sz="1800" dirty="0">
                <a:solidFill>
                  <a:srgbClr val="666666"/>
                </a:solidFill>
                <a:effectLst/>
                <a:latin typeface="Tableau Book"/>
              </a:rPr>
              <a:t>So I thought to myself why is that? Could it be related to temperature? So I decided to explore temperature. </a:t>
            </a:r>
            <a:endParaRPr lang="en-GB" dirty="0"/>
          </a:p>
        </p:txBody>
      </p:sp>
      <p:sp>
        <p:nvSpPr>
          <p:cNvPr id="4" name="Slide Number Placeholder 3"/>
          <p:cNvSpPr>
            <a:spLocks noGrp="1"/>
          </p:cNvSpPr>
          <p:nvPr>
            <p:ph type="sldNum" sz="quarter" idx="5"/>
          </p:nvPr>
        </p:nvSpPr>
        <p:spPr/>
        <p:txBody>
          <a:bodyPr/>
          <a:lstStyle/>
          <a:p>
            <a:fld id="{2E60A376-D997-4254-9DAE-C682FC5332E9}" type="slidenum">
              <a:rPr lang="en-GB" smtClean="0"/>
              <a:t>6</a:t>
            </a:fld>
            <a:endParaRPr lang="en-GB"/>
          </a:p>
        </p:txBody>
      </p:sp>
    </p:spTree>
    <p:extLst>
      <p:ext uri="{BB962C8B-B14F-4D97-AF65-F5344CB8AC3E}">
        <p14:creationId xmlns:p14="http://schemas.microsoft.com/office/powerpoint/2010/main" val="2534778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666666"/>
                </a:solidFill>
                <a:effectLst/>
                <a:latin typeface="Tableau Book"/>
              </a:rPr>
              <a:t>I found that negative temperatures have a low percentage of tips. And the majority of tips are received when the temperature is warm.</a:t>
            </a:r>
          </a:p>
          <a:p>
            <a:endParaRPr lang="en-US" sz="1800" dirty="0">
              <a:solidFill>
                <a:srgbClr val="666666"/>
              </a:solidFill>
              <a:effectLst/>
              <a:latin typeface="Tableau Book"/>
            </a:endParaRPr>
          </a:p>
          <a:p>
            <a:r>
              <a:rPr lang="en-US" sz="1800" dirty="0">
                <a:solidFill>
                  <a:srgbClr val="666666"/>
                </a:solidFill>
                <a:effectLst/>
                <a:latin typeface="Tableau Book"/>
              </a:rPr>
              <a:t>The optimum temperature is around 22-24 degrees. From this point the tips starts rapidly decreasing when the temperature gets too hot. </a:t>
            </a:r>
            <a:endParaRPr lang="en-US" dirty="0">
              <a:effectLst/>
            </a:endParaRPr>
          </a:p>
          <a:p>
            <a:endParaRPr lang="en-US" sz="1800" dirty="0">
              <a:solidFill>
                <a:srgbClr val="666666"/>
              </a:solidFill>
              <a:effectLst/>
              <a:latin typeface="Tableau Book"/>
            </a:endParaRPr>
          </a:p>
          <a:p>
            <a:r>
              <a:rPr lang="en-US" sz="1800" dirty="0">
                <a:solidFill>
                  <a:srgbClr val="666666"/>
                </a:solidFill>
                <a:effectLst/>
                <a:latin typeface="Tableau Book"/>
              </a:rPr>
              <a:t>So again, I asked myself why is that? I decided maybe looking at weather conditions and average temperature might give me a clue…</a:t>
            </a:r>
            <a:endParaRPr lang="en-GB" dirty="0"/>
          </a:p>
        </p:txBody>
      </p:sp>
      <p:sp>
        <p:nvSpPr>
          <p:cNvPr id="4" name="Slide Number Placeholder 3"/>
          <p:cNvSpPr>
            <a:spLocks noGrp="1"/>
          </p:cNvSpPr>
          <p:nvPr>
            <p:ph type="sldNum" sz="quarter" idx="5"/>
          </p:nvPr>
        </p:nvSpPr>
        <p:spPr/>
        <p:txBody>
          <a:bodyPr/>
          <a:lstStyle/>
          <a:p>
            <a:fld id="{2E60A376-D997-4254-9DAE-C682FC5332E9}" type="slidenum">
              <a:rPr lang="en-GB" smtClean="0"/>
              <a:t>7</a:t>
            </a:fld>
            <a:endParaRPr lang="en-GB"/>
          </a:p>
        </p:txBody>
      </p:sp>
    </p:spTree>
    <p:extLst>
      <p:ext uri="{BB962C8B-B14F-4D97-AF65-F5344CB8AC3E}">
        <p14:creationId xmlns:p14="http://schemas.microsoft.com/office/powerpoint/2010/main" val="244219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666666"/>
                </a:solidFill>
                <a:effectLst/>
                <a:latin typeface="Tableau Book"/>
              </a:rPr>
              <a:t>The average temperature is higher during humid weather so it makes sense why people don’t tip when the weather is too hot. </a:t>
            </a:r>
            <a:endParaRPr lang="en-US" dirty="0">
              <a:effectLst/>
            </a:endParaRPr>
          </a:p>
          <a:p>
            <a:br>
              <a:rPr lang="en-US" sz="1800" dirty="0">
                <a:solidFill>
                  <a:srgbClr val="666666"/>
                </a:solidFill>
                <a:effectLst/>
                <a:latin typeface="Tableau Book"/>
              </a:rPr>
            </a:br>
            <a:r>
              <a:rPr lang="en-US" sz="1800" dirty="0">
                <a:solidFill>
                  <a:srgbClr val="666666"/>
                </a:solidFill>
                <a:effectLst/>
                <a:latin typeface="Tableau Book"/>
              </a:rPr>
              <a:t>I wanted to know if people travel short or long distances during warm weather, like going to the beach for example. There’s lots of beaches outside of Manhattan that are around NYC.</a:t>
            </a:r>
          </a:p>
          <a:p>
            <a:endParaRPr lang="en-US" sz="1800" dirty="0">
              <a:solidFill>
                <a:srgbClr val="666666"/>
              </a:solidFill>
              <a:effectLst/>
              <a:latin typeface="Tableau Book"/>
            </a:endParaRPr>
          </a:p>
          <a:p>
            <a:r>
              <a:rPr lang="en-US" sz="1800" dirty="0">
                <a:solidFill>
                  <a:srgbClr val="666666"/>
                </a:solidFill>
                <a:effectLst/>
                <a:latin typeface="Tableau Book"/>
              </a:rPr>
              <a:t>Maybe because of the drop in customers during Covid-19, cabs drivers were more willing to travel longer distances?</a:t>
            </a:r>
            <a:br>
              <a:rPr lang="en-US" sz="1800" dirty="0">
                <a:solidFill>
                  <a:srgbClr val="666666"/>
                </a:solidFill>
                <a:effectLst/>
                <a:latin typeface="Tableau Book"/>
              </a:rPr>
            </a:br>
            <a:endParaRPr lang="en-US" sz="1800" dirty="0">
              <a:solidFill>
                <a:srgbClr val="666666"/>
              </a:solidFill>
              <a:effectLst/>
              <a:latin typeface="Tableau Book"/>
            </a:endParaRPr>
          </a:p>
          <a:p>
            <a:br>
              <a:rPr lang="en-US" sz="1800" dirty="0">
                <a:solidFill>
                  <a:srgbClr val="666666"/>
                </a:solidFill>
                <a:effectLst/>
                <a:latin typeface="Tableau Book"/>
              </a:rPr>
            </a:br>
            <a:endParaRPr lang="en-GB" dirty="0"/>
          </a:p>
        </p:txBody>
      </p:sp>
      <p:sp>
        <p:nvSpPr>
          <p:cNvPr id="4" name="Slide Number Placeholder 3"/>
          <p:cNvSpPr>
            <a:spLocks noGrp="1"/>
          </p:cNvSpPr>
          <p:nvPr>
            <p:ph type="sldNum" sz="quarter" idx="5"/>
          </p:nvPr>
        </p:nvSpPr>
        <p:spPr/>
        <p:txBody>
          <a:bodyPr/>
          <a:lstStyle/>
          <a:p>
            <a:fld id="{2E60A376-D997-4254-9DAE-C682FC5332E9}" type="slidenum">
              <a:rPr lang="en-GB" smtClean="0"/>
              <a:t>8</a:t>
            </a:fld>
            <a:endParaRPr lang="en-GB"/>
          </a:p>
        </p:txBody>
      </p:sp>
    </p:spTree>
    <p:extLst>
      <p:ext uri="{BB962C8B-B14F-4D97-AF65-F5344CB8AC3E}">
        <p14:creationId xmlns:p14="http://schemas.microsoft.com/office/powerpoint/2010/main" val="929652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666666"/>
                </a:solidFill>
                <a:effectLst/>
                <a:latin typeface="Tableau Book"/>
              </a:rPr>
              <a:t>We can see that people travel longer distances when the temperatures is warm. </a:t>
            </a:r>
          </a:p>
          <a:p>
            <a:endParaRPr lang="en-US" sz="1800" dirty="0">
              <a:solidFill>
                <a:srgbClr val="666666"/>
              </a:solidFill>
              <a:effectLst/>
              <a:latin typeface="Tableau Book"/>
            </a:endParaRPr>
          </a:p>
          <a:p>
            <a:r>
              <a:rPr lang="en-US" sz="1800" dirty="0">
                <a:solidFill>
                  <a:srgbClr val="666666"/>
                </a:solidFill>
                <a:effectLst/>
                <a:latin typeface="Tableau Book"/>
              </a:rPr>
              <a:t>Again, the optimum temperature is around 22-24 degrees, but when it gets too hot the distance starts to rapidly decrease. </a:t>
            </a:r>
          </a:p>
          <a:p>
            <a:endParaRPr lang="en-US" sz="1800" dirty="0">
              <a:solidFill>
                <a:srgbClr val="666666"/>
              </a:solidFill>
              <a:effectLst/>
              <a:latin typeface="Tableau Book"/>
            </a:endParaRPr>
          </a:p>
          <a:p>
            <a:r>
              <a:rPr lang="en-US" sz="1800" dirty="0">
                <a:solidFill>
                  <a:srgbClr val="666666"/>
                </a:solidFill>
                <a:effectLst/>
                <a:latin typeface="Tableau Book"/>
              </a:rPr>
              <a:t>Next, I wanted to explore if the hour of day makes any difference. </a:t>
            </a:r>
          </a:p>
          <a:p>
            <a:endParaRPr lang="en-US" sz="1800" dirty="0">
              <a:solidFill>
                <a:srgbClr val="666666"/>
              </a:solidFill>
              <a:effectLst/>
              <a:latin typeface="Tableau Book"/>
            </a:endParaRPr>
          </a:p>
          <a:p>
            <a:endParaRPr lang="en-US" sz="1800" dirty="0">
              <a:solidFill>
                <a:srgbClr val="666666"/>
              </a:solidFill>
              <a:effectLst/>
              <a:latin typeface="Tableau Book"/>
            </a:endParaRPr>
          </a:p>
        </p:txBody>
      </p:sp>
      <p:sp>
        <p:nvSpPr>
          <p:cNvPr id="4" name="Slide Number Placeholder 3"/>
          <p:cNvSpPr>
            <a:spLocks noGrp="1"/>
          </p:cNvSpPr>
          <p:nvPr>
            <p:ph type="sldNum" sz="quarter" idx="5"/>
          </p:nvPr>
        </p:nvSpPr>
        <p:spPr/>
        <p:txBody>
          <a:bodyPr/>
          <a:lstStyle/>
          <a:p>
            <a:fld id="{2E60A376-D997-4254-9DAE-C682FC5332E9}" type="slidenum">
              <a:rPr lang="en-GB" smtClean="0"/>
              <a:t>9</a:t>
            </a:fld>
            <a:endParaRPr lang="en-GB"/>
          </a:p>
        </p:txBody>
      </p:sp>
    </p:spTree>
    <p:extLst>
      <p:ext uri="{BB962C8B-B14F-4D97-AF65-F5344CB8AC3E}">
        <p14:creationId xmlns:p14="http://schemas.microsoft.com/office/powerpoint/2010/main" val="1286836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B42C-8446-193F-DA31-5CE9FBF875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2E28F93-7B3F-CAB8-08E2-963505A4DD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4F3525E-97C3-07F8-CB47-D021711D1472}"/>
              </a:ext>
            </a:extLst>
          </p:cNvPr>
          <p:cNvSpPr>
            <a:spLocks noGrp="1"/>
          </p:cNvSpPr>
          <p:nvPr>
            <p:ph type="dt" sz="half" idx="10"/>
          </p:nvPr>
        </p:nvSpPr>
        <p:spPr/>
        <p:txBody>
          <a:bodyPr/>
          <a:lstStyle/>
          <a:p>
            <a:fld id="{6FE3B920-D10E-48D7-8CDB-C89376FB4622}" type="datetimeFigureOut">
              <a:rPr lang="en-GB" smtClean="0"/>
              <a:t>12/08/2022</a:t>
            </a:fld>
            <a:endParaRPr lang="en-GB"/>
          </a:p>
        </p:txBody>
      </p:sp>
      <p:sp>
        <p:nvSpPr>
          <p:cNvPr id="5" name="Footer Placeholder 4">
            <a:extLst>
              <a:ext uri="{FF2B5EF4-FFF2-40B4-BE49-F238E27FC236}">
                <a16:creationId xmlns:a16="http://schemas.microsoft.com/office/drawing/2014/main" id="{0B30C60D-26CF-FA61-DAE1-C0376AAA1A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69A6DC-001F-0BB4-3B8C-F1F5EDDDCF35}"/>
              </a:ext>
            </a:extLst>
          </p:cNvPr>
          <p:cNvSpPr>
            <a:spLocks noGrp="1"/>
          </p:cNvSpPr>
          <p:nvPr>
            <p:ph type="sldNum" sz="quarter" idx="12"/>
          </p:nvPr>
        </p:nvSpPr>
        <p:spPr/>
        <p:txBody>
          <a:bodyPr/>
          <a:lstStyle/>
          <a:p>
            <a:fld id="{7E841F4C-147A-4E28-AE31-C28BEED6A5F4}" type="slidenum">
              <a:rPr lang="en-GB" smtClean="0"/>
              <a:t>‹#›</a:t>
            </a:fld>
            <a:endParaRPr lang="en-GB"/>
          </a:p>
        </p:txBody>
      </p:sp>
    </p:spTree>
    <p:extLst>
      <p:ext uri="{BB962C8B-B14F-4D97-AF65-F5344CB8AC3E}">
        <p14:creationId xmlns:p14="http://schemas.microsoft.com/office/powerpoint/2010/main" val="1243283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3DD4-B62D-9D4D-43A4-EB0950E2554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6241F2-B74B-15D3-BD1C-B7F7E1FA40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9F1B07-3C87-773D-623A-C5920049248D}"/>
              </a:ext>
            </a:extLst>
          </p:cNvPr>
          <p:cNvSpPr>
            <a:spLocks noGrp="1"/>
          </p:cNvSpPr>
          <p:nvPr>
            <p:ph type="dt" sz="half" idx="10"/>
          </p:nvPr>
        </p:nvSpPr>
        <p:spPr/>
        <p:txBody>
          <a:bodyPr/>
          <a:lstStyle/>
          <a:p>
            <a:fld id="{6FE3B920-D10E-48D7-8CDB-C89376FB4622}" type="datetimeFigureOut">
              <a:rPr lang="en-GB" smtClean="0"/>
              <a:t>12/08/2022</a:t>
            </a:fld>
            <a:endParaRPr lang="en-GB"/>
          </a:p>
        </p:txBody>
      </p:sp>
      <p:sp>
        <p:nvSpPr>
          <p:cNvPr id="5" name="Footer Placeholder 4">
            <a:extLst>
              <a:ext uri="{FF2B5EF4-FFF2-40B4-BE49-F238E27FC236}">
                <a16:creationId xmlns:a16="http://schemas.microsoft.com/office/drawing/2014/main" id="{ACA3B36F-1826-F87B-EE80-63018C8924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D08FC1-A62F-CCCF-BFBE-CAA60A0C6688}"/>
              </a:ext>
            </a:extLst>
          </p:cNvPr>
          <p:cNvSpPr>
            <a:spLocks noGrp="1"/>
          </p:cNvSpPr>
          <p:nvPr>
            <p:ph type="sldNum" sz="quarter" idx="12"/>
          </p:nvPr>
        </p:nvSpPr>
        <p:spPr/>
        <p:txBody>
          <a:bodyPr/>
          <a:lstStyle/>
          <a:p>
            <a:fld id="{7E841F4C-147A-4E28-AE31-C28BEED6A5F4}" type="slidenum">
              <a:rPr lang="en-GB" smtClean="0"/>
              <a:t>‹#›</a:t>
            </a:fld>
            <a:endParaRPr lang="en-GB"/>
          </a:p>
        </p:txBody>
      </p:sp>
    </p:spTree>
    <p:extLst>
      <p:ext uri="{BB962C8B-B14F-4D97-AF65-F5344CB8AC3E}">
        <p14:creationId xmlns:p14="http://schemas.microsoft.com/office/powerpoint/2010/main" val="1732866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707FF1-75C9-4CF6-A4E0-09735145D8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02A556A-541C-B077-088F-7CA8569FF3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67C587-44AF-A4E1-DFAD-539E923D752E}"/>
              </a:ext>
            </a:extLst>
          </p:cNvPr>
          <p:cNvSpPr>
            <a:spLocks noGrp="1"/>
          </p:cNvSpPr>
          <p:nvPr>
            <p:ph type="dt" sz="half" idx="10"/>
          </p:nvPr>
        </p:nvSpPr>
        <p:spPr/>
        <p:txBody>
          <a:bodyPr/>
          <a:lstStyle/>
          <a:p>
            <a:fld id="{6FE3B920-D10E-48D7-8CDB-C89376FB4622}" type="datetimeFigureOut">
              <a:rPr lang="en-GB" smtClean="0"/>
              <a:t>12/08/2022</a:t>
            </a:fld>
            <a:endParaRPr lang="en-GB"/>
          </a:p>
        </p:txBody>
      </p:sp>
      <p:sp>
        <p:nvSpPr>
          <p:cNvPr id="5" name="Footer Placeholder 4">
            <a:extLst>
              <a:ext uri="{FF2B5EF4-FFF2-40B4-BE49-F238E27FC236}">
                <a16:creationId xmlns:a16="http://schemas.microsoft.com/office/drawing/2014/main" id="{37DE0E74-9F07-5CA2-9453-449CB0C6E1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A6E42A-4768-DA1E-9AF7-DB892065398B}"/>
              </a:ext>
            </a:extLst>
          </p:cNvPr>
          <p:cNvSpPr>
            <a:spLocks noGrp="1"/>
          </p:cNvSpPr>
          <p:nvPr>
            <p:ph type="sldNum" sz="quarter" idx="12"/>
          </p:nvPr>
        </p:nvSpPr>
        <p:spPr/>
        <p:txBody>
          <a:bodyPr/>
          <a:lstStyle/>
          <a:p>
            <a:fld id="{7E841F4C-147A-4E28-AE31-C28BEED6A5F4}" type="slidenum">
              <a:rPr lang="en-GB" smtClean="0"/>
              <a:t>‹#›</a:t>
            </a:fld>
            <a:endParaRPr lang="en-GB"/>
          </a:p>
        </p:txBody>
      </p:sp>
    </p:spTree>
    <p:extLst>
      <p:ext uri="{BB962C8B-B14F-4D97-AF65-F5344CB8AC3E}">
        <p14:creationId xmlns:p14="http://schemas.microsoft.com/office/powerpoint/2010/main" val="3881096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7E003-FD0C-D4D5-4E62-A28370FB641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02AF8F7-7D1A-1FB9-C4A9-8DD70C845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059D14B-D318-19E4-0DE8-6612E55EE14D}"/>
              </a:ext>
            </a:extLst>
          </p:cNvPr>
          <p:cNvSpPr>
            <a:spLocks noGrp="1"/>
          </p:cNvSpPr>
          <p:nvPr>
            <p:ph type="dt" sz="half" idx="10"/>
          </p:nvPr>
        </p:nvSpPr>
        <p:spPr/>
        <p:txBody>
          <a:bodyPr/>
          <a:lstStyle/>
          <a:p>
            <a:fld id="{6FE3B920-D10E-48D7-8CDB-C89376FB4622}" type="datetimeFigureOut">
              <a:rPr lang="en-GB" smtClean="0"/>
              <a:t>12/08/2022</a:t>
            </a:fld>
            <a:endParaRPr lang="en-GB"/>
          </a:p>
        </p:txBody>
      </p:sp>
      <p:sp>
        <p:nvSpPr>
          <p:cNvPr id="5" name="Footer Placeholder 4">
            <a:extLst>
              <a:ext uri="{FF2B5EF4-FFF2-40B4-BE49-F238E27FC236}">
                <a16:creationId xmlns:a16="http://schemas.microsoft.com/office/drawing/2014/main" id="{BB952B20-FC03-46B6-7C12-5A4B413CB9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C54E78B-F606-0746-2CA3-B1D9EDA2B727}"/>
              </a:ext>
            </a:extLst>
          </p:cNvPr>
          <p:cNvSpPr>
            <a:spLocks noGrp="1"/>
          </p:cNvSpPr>
          <p:nvPr>
            <p:ph type="sldNum" sz="quarter" idx="12"/>
          </p:nvPr>
        </p:nvSpPr>
        <p:spPr/>
        <p:txBody>
          <a:bodyPr/>
          <a:lstStyle/>
          <a:p>
            <a:fld id="{7E841F4C-147A-4E28-AE31-C28BEED6A5F4}" type="slidenum">
              <a:rPr lang="en-GB" smtClean="0"/>
              <a:t>‹#›</a:t>
            </a:fld>
            <a:endParaRPr lang="en-GB"/>
          </a:p>
        </p:txBody>
      </p:sp>
    </p:spTree>
    <p:extLst>
      <p:ext uri="{BB962C8B-B14F-4D97-AF65-F5344CB8AC3E}">
        <p14:creationId xmlns:p14="http://schemas.microsoft.com/office/powerpoint/2010/main" val="298941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6327-B246-3471-0DED-B7596A0330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61856DF-14B5-6CF7-4A44-FE486825EB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0A0A43-C8AD-6693-08A6-661178D567A0}"/>
              </a:ext>
            </a:extLst>
          </p:cNvPr>
          <p:cNvSpPr>
            <a:spLocks noGrp="1"/>
          </p:cNvSpPr>
          <p:nvPr>
            <p:ph type="dt" sz="half" idx="10"/>
          </p:nvPr>
        </p:nvSpPr>
        <p:spPr/>
        <p:txBody>
          <a:bodyPr/>
          <a:lstStyle/>
          <a:p>
            <a:fld id="{6FE3B920-D10E-48D7-8CDB-C89376FB4622}" type="datetimeFigureOut">
              <a:rPr lang="en-GB" smtClean="0"/>
              <a:t>12/08/2022</a:t>
            </a:fld>
            <a:endParaRPr lang="en-GB"/>
          </a:p>
        </p:txBody>
      </p:sp>
      <p:sp>
        <p:nvSpPr>
          <p:cNvPr id="5" name="Footer Placeholder 4">
            <a:extLst>
              <a:ext uri="{FF2B5EF4-FFF2-40B4-BE49-F238E27FC236}">
                <a16:creationId xmlns:a16="http://schemas.microsoft.com/office/drawing/2014/main" id="{1EE841DB-B39A-9E46-E9E3-60E51BFC7F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3A6DBF-A9A9-3C6C-8FD9-17949A712136}"/>
              </a:ext>
            </a:extLst>
          </p:cNvPr>
          <p:cNvSpPr>
            <a:spLocks noGrp="1"/>
          </p:cNvSpPr>
          <p:nvPr>
            <p:ph type="sldNum" sz="quarter" idx="12"/>
          </p:nvPr>
        </p:nvSpPr>
        <p:spPr/>
        <p:txBody>
          <a:bodyPr/>
          <a:lstStyle/>
          <a:p>
            <a:fld id="{7E841F4C-147A-4E28-AE31-C28BEED6A5F4}" type="slidenum">
              <a:rPr lang="en-GB" smtClean="0"/>
              <a:t>‹#›</a:t>
            </a:fld>
            <a:endParaRPr lang="en-GB"/>
          </a:p>
        </p:txBody>
      </p:sp>
    </p:spTree>
    <p:extLst>
      <p:ext uri="{BB962C8B-B14F-4D97-AF65-F5344CB8AC3E}">
        <p14:creationId xmlns:p14="http://schemas.microsoft.com/office/powerpoint/2010/main" val="325927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99CF-EA8C-A9F3-B44B-F00AB92120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C86BCA9-D09C-B710-9805-88304C9AF3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10D91B6-A7B8-F8B9-1393-762D1866EC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B82CB4A-5974-AE07-C299-D9194994F24B}"/>
              </a:ext>
            </a:extLst>
          </p:cNvPr>
          <p:cNvSpPr>
            <a:spLocks noGrp="1"/>
          </p:cNvSpPr>
          <p:nvPr>
            <p:ph type="dt" sz="half" idx="10"/>
          </p:nvPr>
        </p:nvSpPr>
        <p:spPr/>
        <p:txBody>
          <a:bodyPr/>
          <a:lstStyle/>
          <a:p>
            <a:fld id="{6FE3B920-D10E-48D7-8CDB-C89376FB4622}" type="datetimeFigureOut">
              <a:rPr lang="en-GB" smtClean="0"/>
              <a:t>12/08/2022</a:t>
            </a:fld>
            <a:endParaRPr lang="en-GB"/>
          </a:p>
        </p:txBody>
      </p:sp>
      <p:sp>
        <p:nvSpPr>
          <p:cNvPr id="6" name="Footer Placeholder 5">
            <a:extLst>
              <a:ext uri="{FF2B5EF4-FFF2-40B4-BE49-F238E27FC236}">
                <a16:creationId xmlns:a16="http://schemas.microsoft.com/office/drawing/2014/main" id="{29A98921-92E3-4331-F6F9-E76913FDF4F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815BF-464B-11EA-504C-346BCEA74DF0}"/>
              </a:ext>
            </a:extLst>
          </p:cNvPr>
          <p:cNvSpPr>
            <a:spLocks noGrp="1"/>
          </p:cNvSpPr>
          <p:nvPr>
            <p:ph type="sldNum" sz="quarter" idx="12"/>
          </p:nvPr>
        </p:nvSpPr>
        <p:spPr/>
        <p:txBody>
          <a:bodyPr/>
          <a:lstStyle/>
          <a:p>
            <a:fld id="{7E841F4C-147A-4E28-AE31-C28BEED6A5F4}" type="slidenum">
              <a:rPr lang="en-GB" smtClean="0"/>
              <a:t>‹#›</a:t>
            </a:fld>
            <a:endParaRPr lang="en-GB"/>
          </a:p>
        </p:txBody>
      </p:sp>
    </p:spTree>
    <p:extLst>
      <p:ext uri="{BB962C8B-B14F-4D97-AF65-F5344CB8AC3E}">
        <p14:creationId xmlns:p14="http://schemas.microsoft.com/office/powerpoint/2010/main" val="3766415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3026-E54A-6D4E-4478-C26DD0EC95E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6CDC857-0FF6-16FB-CDE5-0825736F9F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CEB99A-FDD7-A921-FA3B-4FBD4DF55C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F43989E-BF04-FE05-127B-55842D3D7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25F9DB-6E2A-2D88-F1EF-7B3376350A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8E7BDC-8B66-DB60-43D0-52AA01F800A8}"/>
              </a:ext>
            </a:extLst>
          </p:cNvPr>
          <p:cNvSpPr>
            <a:spLocks noGrp="1"/>
          </p:cNvSpPr>
          <p:nvPr>
            <p:ph type="dt" sz="half" idx="10"/>
          </p:nvPr>
        </p:nvSpPr>
        <p:spPr/>
        <p:txBody>
          <a:bodyPr/>
          <a:lstStyle/>
          <a:p>
            <a:fld id="{6FE3B920-D10E-48D7-8CDB-C89376FB4622}" type="datetimeFigureOut">
              <a:rPr lang="en-GB" smtClean="0"/>
              <a:t>12/08/2022</a:t>
            </a:fld>
            <a:endParaRPr lang="en-GB"/>
          </a:p>
        </p:txBody>
      </p:sp>
      <p:sp>
        <p:nvSpPr>
          <p:cNvPr id="8" name="Footer Placeholder 7">
            <a:extLst>
              <a:ext uri="{FF2B5EF4-FFF2-40B4-BE49-F238E27FC236}">
                <a16:creationId xmlns:a16="http://schemas.microsoft.com/office/drawing/2014/main" id="{111E275E-54A9-9477-1EE0-5A53FDE4A0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58BFFB6-9A2A-064D-BA5D-567834839A62}"/>
              </a:ext>
            </a:extLst>
          </p:cNvPr>
          <p:cNvSpPr>
            <a:spLocks noGrp="1"/>
          </p:cNvSpPr>
          <p:nvPr>
            <p:ph type="sldNum" sz="quarter" idx="12"/>
          </p:nvPr>
        </p:nvSpPr>
        <p:spPr/>
        <p:txBody>
          <a:bodyPr/>
          <a:lstStyle/>
          <a:p>
            <a:fld id="{7E841F4C-147A-4E28-AE31-C28BEED6A5F4}" type="slidenum">
              <a:rPr lang="en-GB" smtClean="0"/>
              <a:t>‹#›</a:t>
            </a:fld>
            <a:endParaRPr lang="en-GB"/>
          </a:p>
        </p:txBody>
      </p:sp>
    </p:spTree>
    <p:extLst>
      <p:ext uri="{BB962C8B-B14F-4D97-AF65-F5344CB8AC3E}">
        <p14:creationId xmlns:p14="http://schemas.microsoft.com/office/powerpoint/2010/main" val="3732049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EDAC-54D1-544E-4D0A-726C9A68E98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CD71DA4-12EA-3BF2-B4D5-4257DEA09F21}"/>
              </a:ext>
            </a:extLst>
          </p:cNvPr>
          <p:cNvSpPr>
            <a:spLocks noGrp="1"/>
          </p:cNvSpPr>
          <p:nvPr>
            <p:ph type="dt" sz="half" idx="10"/>
          </p:nvPr>
        </p:nvSpPr>
        <p:spPr/>
        <p:txBody>
          <a:bodyPr/>
          <a:lstStyle/>
          <a:p>
            <a:fld id="{6FE3B920-D10E-48D7-8CDB-C89376FB4622}" type="datetimeFigureOut">
              <a:rPr lang="en-GB" smtClean="0"/>
              <a:t>12/08/2022</a:t>
            </a:fld>
            <a:endParaRPr lang="en-GB"/>
          </a:p>
        </p:txBody>
      </p:sp>
      <p:sp>
        <p:nvSpPr>
          <p:cNvPr id="4" name="Footer Placeholder 3">
            <a:extLst>
              <a:ext uri="{FF2B5EF4-FFF2-40B4-BE49-F238E27FC236}">
                <a16:creationId xmlns:a16="http://schemas.microsoft.com/office/drawing/2014/main" id="{47B7A983-46F4-E0CB-E44A-7D55A0ACEFC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E9598BC-CC98-1CF1-AB6D-14881438DEF2}"/>
              </a:ext>
            </a:extLst>
          </p:cNvPr>
          <p:cNvSpPr>
            <a:spLocks noGrp="1"/>
          </p:cNvSpPr>
          <p:nvPr>
            <p:ph type="sldNum" sz="quarter" idx="12"/>
          </p:nvPr>
        </p:nvSpPr>
        <p:spPr/>
        <p:txBody>
          <a:bodyPr/>
          <a:lstStyle/>
          <a:p>
            <a:fld id="{7E841F4C-147A-4E28-AE31-C28BEED6A5F4}" type="slidenum">
              <a:rPr lang="en-GB" smtClean="0"/>
              <a:t>‹#›</a:t>
            </a:fld>
            <a:endParaRPr lang="en-GB"/>
          </a:p>
        </p:txBody>
      </p:sp>
    </p:spTree>
    <p:extLst>
      <p:ext uri="{BB962C8B-B14F-4D97-AF65-F5344CB8AC3E}">
        <p14:creationId xmlns:p14="http://schemas.microsoft.com/office/powerpoint/2010/main" val="17501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F8114D-5A6F-D82C-DB7C-9588A17FBF0C}"/>
              </a:ext>
            </a:extLst>
          </p:cNvPr>
          <p:cNvSpPr>
            <a:spLocks noGrp="1"/>
          </p:cNvSpPr>
          <p:nvPr>
            <p:ph type="dt" sz="half" idx="10"/>
          </p:nvPr>
        </p:nvSpPr>
        <p:spPr/>
        <p:txBody>
          <a:bodyPr/>
          <a:lstStyle/>
          <a:p>
            <a:fld id="{6FE3B920-D10E-48D7-8CDB-C89376FB4622}" type="datetimeFigureOut">
              <a:rPr lang="en-GB" smtClean="0"/>
              <a:t>12/08/2022</a:t>
            </a:fld>
            <a:endParaRPr lang="en-GB"/>
          </a:p>
        </p:txBody>
      </p:sp>
      <p:sp>
        <p:nvSpPr>
          <p:cNvPr id="3" name="Footer Placeholder 2">
            <a:extLst>
              <a:ext uri="{FF2B5EF4-FFF2-40B4-BE49-F238E27FC236}">
                <a16:creationId xmlns:a16="http://schemas.microsoft.com/office/drawing/2014/main" id="{1A66C52E-E9EA-436B-9A5D-AEAB31D3E90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D3F7AF2-229A-2916-66EB-F053AB82CBA1}"/>
              </a:ext>
            </a:extLst>
          </p:cNvPr>
          <p:cNvSpPr>
            <a:spLocks noGrp="1"/>
          </p:cNvSpPr>
          <p:nvPr>
            <p:ph type="sldNum" sz="quarter" idx="12"/>
          </p:nvPr>
        </p:nvSpPr>
        <p:spPr/>
        <p:txBody>
          <a:bodyPr/>
          <a:lstStyle/>
          <a:p>
            <a:fld id="{7E841F4C-147A-4E28-AE31-C28BEED6A5F4}" type="slidenum">
              <a:rPr lang="en-GB" smtClean="0"/>
              <a:t>‹#›</a:t>
            </a:fld>
            <a:endParaRPr lang="en-GB"/>
          </a:p>
        </p:txBody>
      </p:sp>
    </p:spTree>
    <p:extLst>
      <p:ext uri="{BB962C8B-B14F-4D97-AF65-F5344CB8AC3E}">
        <p14:creationId xmlns:p14="http://schemas.microsoft.com/office/powerpoint/2010/main" val="385787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99C8D-0112-5147-73FB-E51175A491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EBD50DD-3D9A-60E1-09FD-A67FE04CB8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0444DA7-61B1-C330-3CF7-2F8DF812DD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8AACAB-1942-84BF-A9E7-23C25F0AAF52}"/>
              </a:ext>
            </a:extLst>
          </p:cNvPr>
          <p:cNvSpPr>
            <a:spLocks noGrp="1"/>
          </p:cNvSpPr>
          <p:nvPr>
            <p:ph type="dt" sz="half" idx="10"/>
          </p:nvPr>
        </p:nvSpPr>
        <p:spPr/>
        <p:txBody>
          <a:bodyPr/>
          <a:lstStyle/>
          <a:p>
            <a:fld id="{6FE3B920-D10E-48D7-8CDB-C89376FB4622}" type="datetimeFigureOut">
              <a:rPr lang="en-GB" smtClean="0"/>
              <a:t>12/08/2022</a:t>
            </a:fld>
            <a:endParaRPr lang="en-GB"/>
          </a:p>
        </p:txBody>
      </p:sp>
      <p:sp>
        <p:nvSpPr>
          <p:cNvPr id="6" name="Footer Placeholder 5">
            <a:extLst>
              <a:ext uri="{FF2B5EF4-FFF2-40B4-BE49-F238E27FC236}">
                <a16:creationId xmlns:a16="http://schemas.microsoft.com/office/drawing/2014/main" id="{5A3A8A21-0E87-1270-B59D-F61C6C4D448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757518-F6EC-08FA-13D3-1AB5FF4637CF}"/>
              </a:ext>
            </a:extLst>
          </p:cNvPr>
          <p:cNvSpPr>
            <a:spLocks noGrp="1"/>
          </p:cNvSpPr>
          <p:nvPr>
            <p:ph type="sldNum" sz="quarter" idx="12"/>
          </p:nvPr>
        </p:nvSpPr>
        <p:spPr/>
        <p:txBody>
          <a:bodyPr/>
          <a:lstStyle/>
          <a:p>
            <a:fld id="{7E841F4C-147A-4E28-AE31-C28BEED6A5F4}" type="slidenum">
              <a:rPr lang="en-GB" smtClean="0"/>
              <a:t>‹#›</a:t>
            </a:fld>
            <a:endParaRPr lang="en-GB"/>
          </a:p>
        </p:txBody>
      </p:sp>
    </p:spTree>
    <p:extLst>
      <p:ext uri="{BB962C8B-B14F-4D97-AF65-F5344CB8AC3E}">
        <p14:creationId xmlns:p14="http://schemas.microsoft.com/office/powerpoint/2010/main" val="4271487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60A2-F13E-9715-F02A-1969CD819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0554250-E697-6B6D-C2F4-66582E37A3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53A467-09E1-6067-4C85-6FD715F03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56B198-72BB-F3C5-E607-927E3E8E530B}"/>
              </a:ext>
            </a:extLst>
          </p:cNvPr>
          <p:cNvSpPr>
            <a:spLocks noGrp="1"/>
          </p:cNvSpPr>
          <p:nvPr>
            <p:ph type="dt" sz="half" idx="10"/>
          </p:nvPr>
        </p:nvSpPr>
        <p:spPr/>
        <p:txBody>
          <a:bodyPr/>
          <a:lstStyle/>
          <a:p>
            <a:fld id="{6FE3B920-D10E-48D7-8CDB-C89376FB4622}" type="datetimeFigureOut">
              <a:rPr lang="en-GB" smtClean="0"/>
              <a:t>12/08/2022</a:t>
            </a:fld>
            <a:endParaRPr lang="en-GB"/>
          </a:p>
        </p:txBody>
      </p:sp>
      <p:sp>
        <p:nvSpPr>
          <p:cNvPr id="6" name="Footer Placeholder 5">
            <a:extLst>
              <a:ext uri="{FF2B5EF4-FFF2-40B4-BE49-F238E27FC236}">
                <a16:creationId xmlns:a16="http://schemas.microsoft.com/office/drawing/2014/main" id="{667E6442-A909-0AC5-FAA7-9E82C05528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44BADB6-23D3-AE86-6F02-61798947CF10}"/>
              </a:ext>
            </a:extLst>
          </p:cNvPr>
          <p:cNvSpPr>
            <a:spLocks noGrp="1"/>
          </p:cNvSpPr>
          <p:nvPr>
            <p:ph type="sldNum" sz="quarter" idx="12"/>
          </p:nvPr>
        </p:nvSpPr>
        <p:spPr/>
        <p:txBody>
          <a:bodyPr/>
          <a:lstStyle/>
          <a:p>
            <a:fld id="{7E841F4C-147A-4E28-AE31-C28BEED6A5F4}" type="slidenum">
              <a:rPr lang="en-GB" smtClean="0"/>
              <a:t>‹#›</a:t>
            </a:fld>
            <a:endParaRPr lang="en-GB"/>
          </a:p>
        </p:txBody>
      </p:sp>
    </p:spTree>
    <p:extLst>
      <p:ext uri="{BB962C8B-B14F-4D97-AF65-F5344CB8AC3E}">
        <p14:creationId xmlns:p14="http://schemas.microsoft.com/office/powerpoint/2010/main" val="2220352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42610B-85DF-43E2-A4EE-8A04A07C79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93B9F12-93A4-F626-C65D-0B05B7949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BFAB500-6222-08FD-B467-F0DCBDA71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B920-D10E-48D7-8CDB-C89376FB4622}" type="datetimeFigureOut">
              <a:rPr lang="en-GB" smtClean="0"/>
              <a:t>12/08/2022</a:t>
            </a:fld>
            <a:endParaRPr lang="en-GB"/>
          </a:p>
        </p:txBody>
      </p:sp>
      <p:sp>
        <p:nvSpPr>
          <p:cNvPr id="5" name="Footer Placeholder 4">
            <a:extLst>
              <a:ext uri="{FF2B5EF4-FFF2-40B4-BE49-F238E27FC236}">
                <a16:creationId xmlns:a16="http://schemas.microsoft.com/office/drawing/2014/main" id="{9925BE6F-5255-0FB5-B9D8-19495F9C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26F2C8C-ACFE-A80E-D437-8A3A1253A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841F4C-147A-4E28-AE31-C28BEED6A5F4}" type="slidenum">
              <a:rPr lang="en-GB" smtClean="0"/>
              <a:t>‹#›</a:t>
            </a:fld>
            <a:endParaRPr lang="en-GB"/>
          </a:p>
        </p:txBody>
      </p:sp>
    </p:spTree>
    <p:extLst>
      <p:ext uri="{BB962C8B-B14F-4D97-AF65-F5344CB8AC3E}">
        <p14:creationId xmlns:p14="http://schemas.microsoft.com/office/powerpoint/2010/main" val="932835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ev.socrata.com/foundry/data.cityofnewyork.us/m6nq-qud6" TargetMode="External"/><Relationship Id="rId2" Type="http://schemas.openxmlformats.org/officeDocument/2006/relationships/hyperlink" Target="https://darksky.net/dev/docs" TargetMode="Externa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hyperlink" Target="https://media.istockphoto.com/vectors/modern-city-map-new-york-city-of-the-usa-with-boroughs-and-titles-vector-id849741258?k=20&amp;m=849741258&amp;s=612x612&amp;w=0&amp;h=S0UN94Je4ulHaHb2aaGPZowqRLW6zyw2H6K-RW8CyR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DFB2DA-4D44-AAB9-D68C-61DF301FF9D1}"/>
              </a:ext>
            </a:extLst>
          </p:cNvPr>
          <p:cNvSpPr txBox="1"/>
          <p:nvPr/>
        </p:nvSpPr>
        <p:spPr>
          <a:xfrm>
            <a:off x="0" y="0"/>
            <a:ext cx="12192000" cy="1077218"/>
          </a:xfrm>
          <a:prstGeom prst="rect">
            <a:avLst/>
          </a:prstGeom>
          <a:solidFill>
            <a:schemeClr val="accent4"/>
          </a:solidFill>
          <a:ln>
            <a:solidFill>
              <a:srgbClr val="FAA904"/>
            </a:solidFill>
          </a:ln>
        </p:spPr>
        <p:txBody>
          <a:bodyPr wrap="square" rtlCol="0">
            <a:spAutoFit/>
          </a:bodyPr>
          <a:lstStyle/>
          <a:p>
            <a:pPr algn="ctr"/>
            <a:r>
              <a:rPr lang="en-GB" sz="3200" b="1" dirty="0"/>
              <a:t>DO WEATHER CONDITIONS INFLUENCE YELLOW TAXI TIPS IN NEW YORK CITY (2021)?</a:t>
            </a:r>
          </a:p>
        </p:txBody>
      </p:sp>
    </p:spTree>
    <p:extLst>
      <p:ext uri="{BB962C8B-B14F-4D97-AF65-F5344CB8AC3E}">
        <p14:creationId xmlns:p14="http://schemas.microsoft.com/office/powerpoint/2010/main" val="1052368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415AB6-9670-97A3-B73A-C78108335E6B}"/>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HOUR OF DAY AND TIPS</a:t>
            </a:r>
          </a:p>
          <a:p>
            <a:pPr algn="ctr"/>
            <a:endParaRPr lang="en-GB" sz="1500" b="1" dirty="0"/>
          </a:p>
        </p:txBody>
      </p:sp>
      <p:pic>
        <p:nvPicPr>
          <p:cNvPr id="8" name="Picture 7">
            <a:extLst>
              <a:ext uri="{FF2B5EF4-FFF2-40B4-BE49-F238E27FC236}">
                <a16:creationId xmlns:a16="http://schemas.microsoft.com/office/drawing/2014/main" id="{277093C9-624F-75B7-D486-214C8BF8B5E2}"/>
              </a:ext>
            </a:extLst>
          </p:cNvPr>
          <p:cNvPicPr>
            <a:picLocks noChangeAspect="1"/>
          </p:cNvPicPr>
          <p:nvPr/>
        </p:nvPicPr>
        <p:blipFill rotWithShape="1">
          <a:blip r:embed="rId3"/>
          <a:srcRect l="25072" t="21163" r="1098" b="14109"/>
          <a:stretch/>
        </p:blipFill>
        <p:spPr>
          <a:xfrm>
            <a:off x="501207" y="1201480"/>
            <a:ext cx="11189585" cy="5518297"/>
          </a:xfrm>
          <a:prstGeom prst="rect">
            <a:avLst/>
          </a:prstGeom>
        </p:spPr>
      </p:pic>
    </p:spTree>
    <p:extLst>
      <p:ext uri="{BB962C8B-B14F-4D97-AF65-F5344CB8AC3E}">
        <p14:creationId xmlns:p14="http://schemas.microsoft.com/office/powerpoint/2010/main" val="3892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2B0D0-D86C-0BDB-E7B1-2F3FA036F79A}"/>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RANDOM FOREST (FIRST MODEL)</a:t>
            </a:r>
          </a:p>
          <a:p>
            <a:pPr algn="ctr"/>
            <a:endParaRPr lang="en-GB" sz="1500" b="1" dirty="0"/>
          </a:p>
        </p:txBody>
      </p:sp>
      <p:sp>
        <p:nvSpPr>
          <p:cNvPr id="5" name="TextBox 4">
            <a:extLst>
              <a:ext uri="{FF2B5EF4-FFF2-40B4-BE49-F238E27FC236}">
                <a16:creationId xmlns:a16="http://schemas.microsoft.com/office/drawing/2014/main" id="{F2A43243-42CE-584B-384A-AC350909AB3F}"/>
              </a:ext>
            </a:extLst>
          </p:cNvPr>
          <p:cNvSpPr txBox="1"/>
          <p:nvPr/>
        </p:nvSpPr>
        <p:spPr>
          <a:xfrm>
            <a:off x="349102" y="1259958"/>
            <a:ext cx="11493795" cy="646331"/>
          </a:xfrm>
          <a:prstGeom prst="rect">
            <a:avLst/>
          </a:prstGeom>
          <a:noFill/>
        </p:spPr>
        <p:txBody>
          <a:bodyPr wrap="square" rtlCol="0">
            <a:spAutoFit/>
          </a:bodyPr>
          <a:lstStyle/>
          <a:p>
            <a:r>
              <a:rPr lang="en-GB" b="1" dirty="0"/>
              <a:t>Purpose of model: To see if weather conditions along with selected features that are readily available to the cab driver had an effect on if drivers got a tip or not.</a:t>
            </a:r>
          </a:p>
        </p:txBody>
      </p:sp>
      <p:sp>
        <p:nvSpPr>
          <p:cNvPr id="6" name="TextBox 5">
            <a:extLst>
              <a:ext uri="{FF2B5EF4-FFF2-40B4-BE49-F238E27FC236}">
                <a16:creationId xmlns:a16="http://schemas.microsoft.com/office/drawing/2014/main" id="{A2C5983F-CF63-A690-04B6-E97907DDD455}"/>
              </a:ext>
            </a:extLst>
          </p:cNvPr>
          <p:cNvSpPr txBox="1"/>
          <p:nvPr/>
        </p:nvSpPr>
        <p:spPr>
          <a:xfrm>
            <a:off x="275113" y="2181117"/>
            <a:ext cx="4805917" cy="1077218"/>
          </a:xfrm>
          <a:prstGeom prst="rect">
            <a:avLst/>
          </a:prstGeom>
          <a:noFill/>
          <a:ln w="38100">
            <a:solidFill>
              <a:srgbClr val="C00000"/>
            </a:solidFill>
          </a:ln>
        </p:spPr>
        <p:txBody>
          <a:bodyPr wrap="square" rtlCol="0">
            <a:spAutoFit/>
          </a:bodyPr>
          <a:lstStyle/>
          <a:p>
            <a:pPr algn="ctr"/>
            <a:r>
              <a:rPr lang="en-GB" sz="1600" u="sng" dirty="0">
                <a:solidFill>
                  <a:srgbClr val="C00000"/>
                </a:solidFill>
              </a:rPr>
              <a:t>Features</a:t>
            </a:r>
            <a:endParaRPr lang="en-GB" sz="1600" dirty="0">
              <a:solidFill>
                <a:srgbClr val="C00000"/>
              </a:solidFill>
            </a:endParaRPr>
          </a:p>
          <a:p>
            <a:pPr algn="ctr"/>
            <a:r>
              <a:rPr lang="en-GB" sz="1600" b="1" dirty="0">
                <a:solidFill>
                  <a:srgbClr val="C00000"/>
                </a:solidFill>
              </a:rPr>
              <a:t>Hour, Day of Week, Month, Passenger Count, Summary (Weather Condition), Humidity, Windspeed, UV index, Visibility and Temperature </a:t>
            </a:r>
          </a:p>
        </p:txBody>
      </p:sp>
      <p:sp>
        <p:nvSpPr>
          <p:cNvPr id="7" name="TextBox 6">
            <a:extLst>
              <a:ext uri="{FF2B5EF4-FFF2-40B4-BE49-F238E27FC236}">
                <a16:creationId xmlns:a16="http://schemas.microsoft.com/office/drawing/2014/main" id="{2DE62EA4-519A-06D6-9931-0E90887D8854}"/>
              </a:ext>
            </a:extLst>
          </p:cNvPr>
          <p:cNvSpPr txBox="1"/>
          <p:nvPr/>
        </p:nvSpPr>
        <p:spPr>
          <a:xfrm>
            <a:off x="926360" y="5511638"/>
            <a:ext cx="3535325" cy="830997"/>
          </a:xfrm>
          <a:prstGeom prst="rect">
            <a:avLst/>
          </a:prstGeom>
          <a:noFill/>
          <a:ln w="38100">
            <a:solidFill>
              <a:srgbClr val="1B2C4C"/>
            </a:solidFill>
          </a:ln>
        </p:spPr>
        <p:txBody>
          <a:bodyPr wrap="square" rtlCol="0">
            <a:spAutoFit/>
          </a:bodyPr>
          <a:lstStyle/>
          <a:p>
            <a:pPr algn="ctr"/>
            <a:r>
              <a:rPr lang="en-GB" sz="1600" u="sng" dirty="0">
                <a:solidFill>
                  <a:srgbClr val="002060"/>
                </a:solidFill>
              </a:rPr>
              <a:t>Target (Did the driver get a tip?</a:t>
            </a:r>
            <a:r>
              <a:rPr lang="en-GB" sz="1600" b="1" u="sng" dirty="0">
                <a:solidFill>
                  <a:srgbClr val="002060"/>
                </a:solidFill>
              </a:rPr>
              <a:t>)</a:t>
            </a:r>
          </a:p>
          <a:p>
            <a:pPr algn="ctr"/>
            <a:r>
              <a:rPr lang="en-GB" sz="1600" b="1" dirty="0">
                <a:solidFill>
                  <a:srgbClr val="002060"/>
                </a:solidFill>
              </a:rPr>
              <a:t>No</a:t>
            </a:r>
          </a:p>
          <a:p>
            <a:pPr algn="ctr"/>
            <a:r>
              <a:rPr lang="en-GB" sz="1600" b="1" dirty="0">
                <a:solidFill>
                  <a:srgbClr val="002060"/>
                </a:solidFill>
              </a:rPr>
              <a:t>Yes</a:t>
            </a:r>
          </a:p>
        </p:txBody>
      </p:sp>
      <p:pic>
        <p:nvPicPr>
          <p:cNvPr id="9" name="Picture 8">
            <a:extLst>
              <a:ext uri="{FF2B5EF4-FFF2-40B4-BE49-F238E27FC236}">
                <a16:creationId xmlns:a16="http://schemas.microsoft.com/office/drawing/2014/main" id="{CEA09286-5C5D-8E6B-37EF-F6E0F33AC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588" y="3305884"/>
            <a:ext cx="1911913" cy="1911913"/>
          </a:xfrm>
          <a:prstGeom prst="rect">
            <a:avLst/>
          </a:prstGeom>
        </p:spPr>
      </p:pic>
      <p:cxnSp>
        <p:nvCxnSpPr>
          <p:cNvPr id="13" name="Straight Arrow Connector 12">
            <a:extLst>
              <a:ext uri="{FF2B5EF4-FFF2-40B4-BE49-F238E27FC236}">
                <a16:creationId xmlns:a16="http://schemas.microsoft.com/office/drawing/2014/main" id="{57A1549F-6CA4-9321-CE7A-A0EE39D787C3}"/>
              </a:ext>
            </a:extLst>
          </p:cNvPr>
          <p:cNvCxnSpPr>
            <a:cxnSpLocks/>
            <a:stCxn id="6" idx="2"/>
          </p:cNvCxnSpPr>
          <p:nvPr/>
        </p:nvCxnSpPr>
        <p:spPr>
          <a:xfrm flipH="1">
            <a:off x="2666106" y="3258335"/>
            <a:ext cx="11966" cy="5640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D80D5A4-2CE4-4A01-5A88-1737437F929B}"/>
              </a:ext>
            </a:extLst>
          </p:cNvPr>
          <p:cNvCxnSpPr>
            <a:cxnSpLocks/>
            <a:stCxn id="7" idx="0"/>
          </p:cNvCxnSpPr>
          <p:nvPr/>
        </p:nvCxnSpPr>
        <p:spPr>
          <a:xfrm flipH="1" flipV="1">
            <a:off x="2694020" y="4947390"/>
            <a:ext cx="3" cy="56424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6CA959E-B797-65C5-121A-596A08DB0C4E}"/>
              </a:ext>
            </a:extLst>
          </p:cNvPr>
          <p:cNvCxnSpPr>
            <a:cxnSpLocks/>
          </p:cNvCxnSpPr>
          <p:nvPr/>
        </p:nvCxnSpPr>
        <p:spPr>
          <a:xfrm>
            <a:off x="3591501" y="4249393"/>
            <a:ext cx="288416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2D336C2D-ED8B-4E65-51D5-106E45F73877}"/>
              </a:ext>
            </a:extLst>
          </p:cNvPr>
          <p:cNvSpPr txBox="1"/>
          <p:nvPr/>
        </p:nvSpPr>
        <p:spPr>
          <a:xfrm>
            <a:off x="7583805" y="3754008"/>
            <a:ext cx="3206116" cy="1015663"/>
          </a:xfrm>
          <a:prstGeom prst="rect">
            <a:avLst/>
          </a:prstGeom>
          <a:noFill/>
        </p:spPr>
        <p:txBody>
          <a:bodyPr wrap="square" rtlCol="0">
            <a:spAutoFit/>
          </a:bodyPr>
          <a:lstStyle/>
          <a:p>
            <a:pPr algn="ctr"/>
            <a:r>
              <a:rPr lang="en-US" sz="3000" b="1" i="0" dirty="0">
                <a:solidFill>
                  <a:srgbClr val="282828"/>
                </a:solidFill>
                <a:effectLst/>
              </a:rPr>
              <a:t>Precision for tip =</a:t>
            </a:r>
            <a:r>
              <a:rPr lang="en-US" sz="3000" b="1" dirty="0">
                <a:solidFill>
                  <a:srgbClr val="282828"/>
                </a:solidFill>
              </a:rPr>
              <a:t>77%</a:t>
            </a:r>
            <a:endParaRPr lang="en-GB" sz="3000" dirty="0"/>
          </a:p>
        </p:txBody>
      </p:sp>
      <p:sp>
        <p:nvSpPr>
          <p:cNvPr id="2" name="TextBox 1">
            <a:extLst>
              <a:ext uri="{FF2B5EF4-FFF2-40B4-BE49-F238E27FC236}">
                <a16:creationId xmlns:a16="http://schemas.microsoft.com/office/drawing/2014/main" id="{3615143D-9B4F-436D-FDE5-C6FB423CF4E2}"/>
              </a:ext>
            </a:extLst>
          </p:cNvPr>
          <p:cNvSpPr txBox="1"/>
          <p:nvPr/>
        </p:nvSpPr>
        <p:spPr>
          <a:xfrm>
            <a:off x="7263765" y="5229514"/>
            <a:ext cx="3965944" cy="646331"/>
          </a:xfrm>
          <a:prstGeom prst="rect">
            <a:avLst/>
          </a:prstGeom>
          <a:noFill/>
        </p:spPr>
        <p:txBody>
          <a:bodyPr wrap="square" rtlCol="0">
            <a:spAutoFit/>
          </a:bodyPr>
          <a:lstStyle/>
          <a:p>
            <a:r>
              <a:rPr lang="en-US" b="1" i="0" dirty="0">
                <a:solidFill>
                  <a:srgbClr val="282828"/>
                </a:solidFill>
                <a:effectLst/>
              </a:rPr>
              <a:t>Precision – What percent of your predictions were correct?</a:t>
            </a:r>
            <a:endParaRPr lang="en-GB" dirty="0"/>
          </a:p>
        </p:txBody>
      </p:sp>
    </p:spTree>
    <p:extLst>
      <p:ext uri="{BB962C8B-B14F-4D97-AF65-F5344CB8AC3E}">
        <p14:creationId xmlns:p14="http://schemas.microsoft.com/office/powerpoint/2010/main" val="418719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1"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37A6AB-A1DC-5D34-71E6-15A8B010AE24}"/>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RANDOM FOREST (SECOND MODEL)</a:t>
            </a:r>
          </a:p>
          <a:p>
            <a:pPr algn="ctr"/>
            <a:endParaRPr lang="en-GB" sz="1500" b="1" dirty="0"/>
          </a:p>
        </p:txBody>
      </p:sp>
      <p:sp>
        <p:nvSpPr>
          <p:cNvPr id="7" name="TextBox 6">
            <a:extLst>
              <a:ext uri="{FF2B5EF4-FFF2-40B4-BE49-F238E27FC236}">
                <a16:creationId xmlns:a16="http://schemas.microsoft.com/office/drawing/2014/main" id="{6465C89F-A8F9-714E-55EB-6B538863751D}"/>
              </a:ext>
            </a:extLst>
          </p:cNvPr>
          <p:cNvSpPr txBox="1"/>
          <p:nvPr/>
        </p:nvSpPr>
        <p:spPr>
          <a:xfrm>
            <a:off x="349102" y="1259958"/>
            <a:ext cx="11493795" cy="646331"/>
          </a:xfrm>
          <a:prstGeom prst="rect">
            <a:avLst/>
          </a:prstGeom>
          <a:noFill/>
        </p:spPr>
        <p:txBody>
          <a:bodyPr wrap="square" rtlCol="0">
            <a:spAutoFit/>
          </a:bodyPr>
          <a:lstStyle/>
          <a:p>
            <a:r>
              <a:rPr lang="en-GB" b="1" dirty="0"/>
              <a:t>Purpose of model: To see if weather conditions along with selected features that are readily available to the cab driver had an effect on drivers getting tips over 15%.</a:t>
            </a:r>
          </a:p>
        </p:txBody>
      </p:sp>
      <p:sp>
        <p:nvSpPr>
          <p:cNvPr id="8" name="TextBox 7">
            <a:extLst>
              <a:ext uri="{FF2B5EF4-FFF2-40B4-BE49-F238E27FC236}">
                <a16:creationId xmlns:a16="http://schemas.microsoft.com/office/drawing/2014/main" id="{7076B14B-10EA-D991-40DB-78A8DCDF304B}"/>
              </a:ext>
            </a:extLst>
          </p:cNvPr>
          <p:cNvSpPr txBox="1"/>
          <p:nvPr/>
        </p:nvSpPr>
        <p:spPr>
          <a:xfrm>
            <a:off x="275113" y="2181117"/>
            <a:ext cx="4805917" cy="1077218"/>
          </a:xfrm>
          <a:prstGeom prst="rect">
            <a:avLst/>
          </a:prstGeom>
          <a:noFill/>
          <a:ln w="38100">
            <a:solidFill>
              <a:srgbClr val="C00000"/>
            </a:solidFill>
          </a:ln>
        </p:spPr>
        <p:txBody>
          <a:bodyPr wrap="square" rtlCol="0">
            <a:spAutoFit/>
          </a:bodyPr>
          <a:lstStyle/>
          <a:p>
            <a:pPr algn="ctr"/>
            <a:r>
              <a:rPr lang="en-GB" sz="1600" u="sng" dirty="0">
                <a:solidFill>
                  <a:srgbClr val="C00000"/>
                </a:solidFill>
              </a:rPr>
              <a:t>Features</a:t>
            </a:r>
            <a:endParaRPr lang="en-GB" sz="1600" dirty="0">
              <a:solidFill>
                <a:srgbClr val="C00000"/>
              </a:solidFill>
            </a:endParaRPr>
          </a:p>
          <a:p>
            <a:pPr algn="ctr"/>
            <a:r>
              <a:rPr lang="en-GB" sz="1600" b="1" dirty="0">
                <a:solidFill>
                  <a:srgbClr val="C00000"/>
                </a:solidFill>
              </a:rPr>
              <a:t>Hour, Day of Week, Month, Passenger Count, Summary (Weather Condition), Humidity, Windspeed, UV index, Visibility and Temperature </a:t>
            </a:r>
          </a:p>
        </p:txBody>
      </p:sp>
      <p:sp>
        <p:nvSpPr>
          <p:cNvPr id="9" name="TextBox 8">
            <a:extLst>
              <a:ext uri="{FF2B5EF4-FFF2-40B4-BE49-F238E27FC236}">
                <a16:creationId xmlns:a16="http://schemas.microsoft.com/office/drawing/2014/main" id="{ABA99F07-0EA4-6D87-9FF4-5DCFF9563D4A}"/>
              </a:ext>
            </a:extLst>
          </p:cNvPr>
          <p:cNvSpPr txBox="1"/>
          <p:nvPr/>
        </p:nvSpPr>
        <p:spPr>
          <a:xfrm>
            <a:off x="926360" y="5511638"/>
            <a:ext cx="3535325" cy="830997"/>
          </a:xfrm>
          <a:prstGeom prst="rect">
            <a:avLst/>
          </a:prstGeom>
          <a:noFill/>
          <a:ln w="38100">
            <a:solidFill>
              <a:srgbClr val="1B2C4C"/>
            </a:solidFill>
          </a:ln>
        </p:spPr>
        <p:txBody>
          <a:bodyPr wrap="square" rtlCol="0">
            <a:spAutoFit/>
          </a:bodyPr>
          <a:lstStyle/>
          <a:p>
            <a:pPr algn="ctr"/>
            <a:r>
              <a:rPr lang="en-GB" sz="1600" u="sng" dirty="0">
                <a:solidFill>
                  <a:srgbClr val="002060"/>
                </a:solidFill>
              </a:rPr>
              <a:t>Target (Was the tip more than 15%?</a:t>
            </a:r>
            <a:r>
              <a:rPr lang="en-GB" sz="1600" b="1" u="sng" dirty="0">
                <a:solidFill>
                  <a:srgbClr val="002060"/>
                </a:solidFill>
              </a:rPr>
              <a:t>)</a:t>
            </a:r>
          </a:p>
          <a:p>
            <a:pPr algn="ctr"/>
            <a:r>
              <a:rPr lang="en-GB" sz="1600" b="1" dirty="0">
                <a:solidFill>
                  <a:srgbClr val="002060"/>
                </a:solidFill>
              </a:rPr>
              <a:t>No</a:t>
            </a:r>
          </a:p>
          <a:p>
            <a:pPr algn="ctr"/>
            <a:r>
              <a:rPr lang="en-GB" sz="1600" b="1" dirty="0">
                <a:solidFill>
                  <a:srgbClr val="002060"/>
                </a:solidFill>
              </a:rPr>
              <a:t>Yes</a:t>
            </a:r>
          </a:p>
        </p:txBody>
      </p:sp>
      <p:pic>
        <p:nvPicPr>
          <p:cNvPr id="10" name="Picture 9">
            <a:extLst>
              <a:ext uri="{FF2B5EF4-FFF2-40B4-BE49-F238E27FC236}">
                <a16:creationId xmlns:a16="http://schemas.microsoft.com/office/drawing/2014/main" id="{51B423E1-4C64-DC28-7F93-D07704104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588" y="3305884"/>
            <a:ext cx="1911913" cy="1911913"/>
          </a:xfrm>
          <a:prstGeom prst="rect">
            <a:avLst/>
          </a:prstGeom>
        </p:spPr>
      </p:pic>
      <p:cxnSp>
        <p:nvCxnSpPr>
          <p:cNvPr id="11" name="Straight Arrow Connector 10">
            <a:extLst>
              <a:ext uri="{FF2B5EF4-FFF2-40B4-BE49-F238E27FC236}">
                <a16:creationId xmlns:a16="http://schemas.microsoft.com/office/drawing/2014/main" id="{0672E38B-FE5B-28AA-7FA1-D4F743CBBE5D}"/>
              </a:ext>
            </a:extLst>
          </p:cNvPr>
          <p:cNvCxnSpPr>
            <a:cxnSpLocks/>
          </p:cNvCxnSpPr>
          <p:nvPr/>
        </p:nvCxnSpPr>
        <p:spPr>
          <a:xfrm>
            <a:off x="3591501" y="4249393"/>
            <a:ext cx="288416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25A03DD-86EE-3EB0-90CE-85851AA1CAB2}"/>
              </a:ext>
            </a:extLst>
          </p:cNvPr>
          <p:cNvSpPr txBox="1"/>
          <p:nvPr/>
        </p:nvSpPr>
        <p:spPr>
          <a:xfrm>
            <a:off x="7299696" y="5188472"/>
            <a:ext cx="3965944" cy="646331"/>
          </a:xfrm>
          <a:prstGeom prst="rect">
            <a:avLst/>
          </a:prstGeom>
          <a:noFill/>
        </p:spPr>
        <p:txBody>
          <a:bodyPr wrap="square" rtlCol="0">
            <a:spAutoFit/>
          </a:bodyPr>
          <a:lstStyle/>
          <a:p>
            <a:r>
              <a:rPr lang="en-US" b="1" i="0" dirty="0">
                <a:solidFill>
                  <a:srgbClr val="282828"/>
                </a:solidFill>
                <a:effectLst/>
              </a:rPr>
              <a:t>Recall – What percent of the positive cases did you catch? </a:t>
            </a:r>
            <a:endParaRPr lang="en-GB" dirty="0"/>
          </a:p>
        </p:txBody>
      </p:sp>
      <p:cxnSp>
        <p:nvCxnSpPr>
          <p:cNvPr id="14" name="Straight Arrow Connector 13">
            <a:extLst>
              <a:ext uri="{FF2B5EF4-FFF2-40B4-BE49-F238E27FC236}">
                <a16:creationId xmlns:a16="http://schemas.microsoft.com/office/drawing/2014/main" id="{AC7910D5-1DE6-6D18-DF4B-11F11F16DCB5}"/>
              </a:ext>
            </a:extLst>
          </p:cNvPr>
          <p:cNvCxnSpPr>
            <a:cxnSpLocks/>
            <a:stCxn id="8" idx="2"/>
          </p:cNvCxnSpPr>
          <p:nvPr/>
        </p:nvCxnSpPr>
        <p:spPr>
          <a:xfrm>
            <a:off x="2678072" y="3258335"/>
            <a:ext cx="15948" cy="5640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CC38946-7413-18DB-4FDF-5B1BC85499F8}"/>
              </a:ext>
            </a:extLst>
          </p:cNvPr>
          <p:cNvCxnSpPr>
            <a:cxnSpLocks/>
            <a:stCxn id="9" idx="0"/>
          </p:cNvCxnSpPr>
          <p:nvPr/>
        </p:nvCxnSpPr>
        <p:spPr>
          <a:xfrm flipH="1" flipV="1">
            <a:off x="2694020" y="4947390"/>
            <a:ext cx="3" cy="56424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A1C6CD1-B819-D053-43A7-DD22945D603E}"/>
              </a:ext>
            </a:extLst>
          </p:cNvPr>
          <p:cNvSpPr txBox="1"/>
          <p:nvPr/>
        </p:nvSpPr>
        <p:spPr>
          <a:xfrm>
            <a:off x="7583804" y="3754008"/>
            <a:ext cx="3829051" cy="1015663"/>
          </a:xfrm>
          <a:prstGeom prst="rect">
            <a:avLst/>
          </a:prstGeom>
          <a:noFill/>
        </p:spPr>
        <p:txBody>
          <a:bodyPr wrap="square" rtlCol="0">
            <a:spAutoFit/>
          </a:bodyPr>
          <a:lstStyle/>
          <a:p>
            <a:pPr algn="ctr"/>
            <a:r>
              <a:rPr lang="en-US" sz="3000" b="1" i="0" dirty="0">
                <a:solidFill>
                  <a:srgbClr val="282828"/>
                </a:solidFill>
                <a:effectLst/>
              </a:rPr>
              <a:t>Recall for tip over 15%  =96%</a:t>
            </a:r>
            <a:endParaRPr lang="en-US" sz="3000" b="1" dirty="0">
              <a:solidFill>
                <a:srgbClr val="282828"/>
              </a:solidFill>
            </a:endParaRPr>
          </a:p>
        </p:txBody>
      </p:sp>
    </p:spTree>
    <p:extLst>
      <p:ext uri="{BB962C8B-B14F-4D97-AF65-F5344CB8AC3E}">
        <p14:creationId xmlns:p14="http://schemas.microsoft.com/office/powerpoint/2010/main" val="12478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D51B3A-39AD-3D17-6A38-D3C0171DF202}"/>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CONCLUSIONS</a:t>
            </a:r>
          </a:p>
          <a:p>
            <a:pPr algn="ctr"/>
            <a:endParaRPr lang="en-GB" sz="1500" b="1" dirty="0"/>
          </a:p>
        </p:txBody>
      </p:sp>
      <p:sp>
        <p:nvSpPr>
          <p:cNvPr id="7" name="TextBox 6">
            <a:extLst>
              <a:ext uri="{FF2B5EF4-FFF2-40B4-BE49-F238E27FC236}">
                <a16:creationId xmlns:a16="http://schemas.microsoft.com/office/drawing/2014/main" id="{BA205680-51A7-9D9C-CC94-60CFB712FCF9}"/>
              </a:ext>
            </a:extLst>
          </p:cNvPr>
          <p:cNvSpPr txBox="1"/>
          <p:nvPr/>
        </p:nvSpPr>
        <p:spPr>
          <a:xfrm>
            <a:off x="680482" y="2167116"/>
            <a:ext cx="4832498" cy="1261884"/>
          </a:xfrm>
          <a:prstGeom prst="rect">
            <a:avLst/>
          </a:prstGeom>
          <a:noFill/>
          <a:ln w="38100">
            <a:solidFill>
              <a:srgbClr val="C00000"/>
            </a:solidFill>
          </a:ln>
        </p:spPr>
        <p:txBody>
          <a:bodyPr wrap="square" rtlCol="0">
            <a:spAutoFit/>
          </a:bodyPr>
          <a:lstStyle/>
          <a:p>
            <a:pPr algn="ctr"/>
            <a:r>
              <a:rPr lang="en-GB" sz="4000" b="1" dirty="0"/>
              <a:t>NO!</a:t>
            </a:r>
          </a:p>
          <a:p>
            <a:r>
              <a:rPr lang="en-GB" b="1" dirty="0"/>
              <a:t>THE WEATHER FEATURES ARE NOT IMPORTANT WHEN PREDICTING TIPS MORE THAN 15%!</a:t>
            </a:r>
          </a:p>
        </p:txBody>
      </p:sp>
      <p:pic>
        <p:nvPicPr>
          <p:cNvPr id="9" name="Picture 8">
            <a:extLst>
              <a:ext uri="{FF2B5EF4-FFF2-40B4-BE49-F238E27FC236}">
                <a16:creationId xmlns:a16="http://schemas.microsoft.com/office/drawing/2014/main" id="{89AF248E-2646-5C04-DC34-DB7273619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92039"/>
            <a:ext cx="5473705" cy="4105280"/>
          </a:xfrm>
          <a:prstGeom prst="rect">
            <a:avLst/>
          </a:prstGeom>
        </p:spPr>
      </p:pic>
      <p:sp>
        <p:nvSpPr>
          <p:cNvPr id="10" name="TextBox 9">
            <a:extLst>
              <a:ext uri="{FF2B5EF4-FFF2-40B4-BE49-F238E27FC236}">
                <a16:creationId xmlns:a16="http://schemas.microsoft.com/office/drawing/2014/main" id="{AF120CD0-D8AA-5AC4-9B40-B461A73D1CBC}"/>
              </a:ext>
            </a:extLst>
          </p:cNvPr>
          <p:cNvSpPr txBox="1"/>
          <p:nvPr/>
        </p:nvSpPr>
        <p:spPr>
          <a:xfrm>
            <a:off x="680482" y="4367589"/>
            <a:ext cx="4832498" cy="984885"/>
          </a:xfrm>
          <a:prstGeom prst="rect">
            <a:avLst/>
          </a:prstGeom>
          <a:noFill/>
          <a:ln w="38100">
            <a:solidFill>
              <a:srgbClr val="C20CF4"/>
            </a:solidFill>
          </a:ln>
        </p:spPr>
        <p:txBody>
          <a:bodyPr wrap="square" rtlCol="0">
            <a:spAutoFit/>
          </a:bodyPr>
          <a:lstStyle/>
          <a:p>
            <a:pPr algn="ctr"/>
            <a:r>
              <a:rPr lang="en-GB" b="1" dirty="0"/>
              <a:t>The most important feature is actually</a:t>
            </a:r>
          </a:p>
          <a:p>
            <a:pPr algn="ctr"/>
            <a:r>
              <a:rPr lang="en-GB" sz="4000" b="1" dirty="0"/>
              <a:t>HOUR OF DAY</a:t>
            </a:r>
          </a:p>
        </p:txBody>
      </p:sp>
    </p:spTree>
    <p:extLst>
      <p:ext uri="{BB962C8B-B14F-4D97-AF65-F5344CB8AC3E}">
        <p14:creationId xmlns:p14="http://schemas.microsoft.com/office/powerpoint/2010/main" val="244385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F2E794-D894-12F5-93E1-B4378F5FC482}"/>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THINGS I WOULD LIKE TO EXPLORE </a:t>
            </a:r>
          </a:p>
          <a:p>
            <a:pPr algn="ctr"/>
            <a:endParaRPr lang="en-GB" sz="1500" b="1" dirty="0"/>
          </a:p>
        </p:txBody>
      </p:sp>
      <p:sp>
        <p:nvSpPr>
          <p:cNvPr id="6" name="TextBox 5">
            <a:extLst>
              <a:ext uri="{FF2B5EF4-FFF2-40B4-BE49-F238E27FC236}">
                <a16:creationId xmlns:a16="http://schemas.microsoft.com/office/drawing/2014/main" id="{1E682698-DE1E-1E73-A178-FBEA8A1D5BEB}"/>
              </a:ext>
            </a:extLst>
          </p:cNvPr>
          <p:cNvSpPr txBox="1"/>
          <p:nvPr/>
        </p:nvSpPr>
        <p:spPr>
          <a:xfrm>
            <a:off x="896214" y="1374657"/>
            <a:ext cx="10399572" cy="5262979"/>
          </a:xfrm>
          <a:prstGeom prst="rect">
            <a:avLst/>
          </a:prstGeom>
          <a:noFill/>
        </p:spPr>
        <p:txBody>
          <a:bodyPr wrap="square" rtlCol="0">
            <a:spAutoFit/>
          </a:bodyPr>
          <a:lstStyle/>
          <a:p>
            <a:pPr marL="285750" indent="-285750">
              <a:buFont typeface="Arial" panose="020B0604020202020204" pitchFamily="34" charset="0"/>
              <a:buChar char="•"/>
            </a:pPr>
            <a:r>
              <a:rPr lang="en-GB" sz="2100" dirty="0">
                <a:solidFill>
                  <a:schemeClr val="accent1"/>
                </a:solidFill>
              </a:rPr>
              <a:t>Analysing the value of the NYC taxi Medallion over the years</a:t>
            </a:r>
          </a:p>
          <a:p>
            <a:endParaRPr lang="en-GB" sz="2100" dirty="0">
              <a:solidFill>
                <a:schemeClr val="accent1"/>
              </a:solidFill>
            </a:endParaRPr>
          </a:p>
          <a:p>
            <a:r>
              <a:rPr lang="en-US" sz="2100" b="1" i="0" dirty="0">
                <a:solidFill>
                  <a:schemeClr val="accent1"/>
                </a:solidFill>
                <a:effectLst/>
              </a:rPr>
              <a:t>1962 -&gt; $25,000</a:t>
            </a:r>
            <a:endParaRPr lang="en-GB" sz="2100" b="1" dirty="0">
              <a:solidFill>
                <a:schemeClr val="accent1"/>
              </a:solidFill>
            </a:endParaRPr>
          </a:p>
          <a:p>
            <a:r>
              <a:rPr lang="en-US" sz="2100" b="1" i="0" dirty="0">
                <a:solidFill>
                  <a:schemeClr val="accent1"/>
                </a:solidFill>
                <a:effectLst/>
              </a:rPr>
              <a:t>2005 -&gt; $325,000</a:t>
            </a:r>
          </a:p>
          <a:p>
            <a:r>
              <a:rPr lang="en-GB" sz="2100" b="1" dirty="0">
                <a:solidFill>
                  <a:schemeClr val="accent1"/>
                </a:solidFill>
              </a:rPr>
              <a:t>2013 -&gt; over $1M</a:t>
            </a:r>
          </a:p>
          <a:p>
            <a:endParaRPr lang="en-GB" sz="2100" dirty="0"/>
          </a:p>
          <a:p>
            <a:endParaRPr lang="en-GB" sz="2100" dirty="0"/>
          </a:p>
          <a:p>
            <a:pPr marL="285750" indent="-285750">
              <a:buFont typeface="Arial" panose="020B0604020202020204" pitchFamily="34" charset="0"/>
              <a:buChar char="•"/>
            </a:pPr>
            <a:r>
              <a:rPr lang="en-GB" sz="2100" dirty="0">
                <a:solidFill>
                  <a:schemeClr val="accent6">
                    <a:lumMod val="75000"/>
                  </a:schemeClr>
                </a:solidFill>
              </a:rPr>
              <a:t>Uber and Lyft captured some of the market and the price starts crashing</a:t>
            </a:r>
          </a:p>
          <a:p>
            <a:pPr marL="285750" indent="-285750">
              <a:buFont typeface="Arial" panose="020B0604020202020204" pitchFamily="34" charset="0"/>
              <a:buChar char="•"/>
            </a:pPr>
            <a:endParaRPr lang="en-GB" sz="2100" dirty="0">
              <a:solidFill>
                <a:schemeClr val="accent6">
                  <a:lumMod val="75000"/>
                </a:schemeClr>
              </a:solidFill>
            </a:endParaRPr>
          </a:p>
          <a:p>
            <a:r>
              <a:rPr lang="en-GB" sz="2100" b="1" dirty="0">
                <a:solidFill>
                  <a:schemeClr val="accent6">
                    <a:lumMod val="75000"/>
                  </a:schemeClr>
                </a:solidFill>
              </a:rPr>
              <a:t>2021/2022 -&gt; less than £100,000</a:t>
            </a:r>
          </a:p>
          <a:p>
            <a:endParaRPr lang="en-GB" sz="2100" dirty="0"/>
          </a:p>
          <a:p>
            <a:endParaRPr lang="en-GB" sz="2100" dirty="0"/>
          </a:p>
          <a:p>
            <a:pPr marL="285750" indent="-285750">
              <a:buFont typeface="Arial" panose="020B0604020202020204" pitchFamily="34" charset="0"/>
              <a:buChar char="•"/>
            </a:pPr>
            <a:r>
              <a:rPr lang="en-GB" sz="2100" dirty="0"/>
              <a:t>Many cab drivers who took out loans have been forced to </a:t>
            </a:r>
            <a:r>
              <a:rPr lang="en-GB" sz="2100" b="1" dirty="0"/>
              <a:t>declare bankruptcy</a:t>
            </a:r>
            <a:r>
              <a:rPr lang="en-GB" sz="2100" dirty="0"/>
              <a:t>.</a:t>
            </a:r>
          </a:p>
          <a:p>
            <a:pPr marL="285750" indent="-285750">
              <a:buFont typeface="Arial" panose="020B0604020202020204" pitchFamily="34" charset="0"/>
              <a:buChar char="•"/>
            </a:pPr>
            <a:endParaRPr lang="en-GB" sz="2100" dirty="0"/>
          </a:p>
          <a:p>
            <a:pPr marL="285750" indent="-285750">
              <a:buFont typeface="Arial" panose="020B0604020202020204" pitchFamily="34" charset="0"/>
              <a:buChar char="•"/>
            </a:pPr>
            <a:r>
              <a:rPr lang="en-GB" sz="2100" dirty="0"/>
              <a:t>Deal reached with government to reduce debt to </a:t>
            </a:r>
            <a:r>
              <a:rPr lang="en-GB" sz="2100" b="1" i="0" dirty="0">
                <a:solidFill>
                  <a:srgbClr val="0F1419"/>
                </a:solidFill>
                <a:effectLst/>
                <a:latin typeface="-apple-system"/>
              </a:rPr>
              <a:t>$170K!</a:t>
            </a:r>
          </a:p>
          <a:p>
            <a:pPr marL="285750" indent="-285750">
              <a:buFont typeface="Arial" panose="020B0604020202020204" pitchFamily="34" charset="0"/>
              <a:buChar char="•"/>
            </a:pPr>
            <a:endParaRPr lang="en-GB" sz="2100" dirty="0">
              <a:solidFill>
                <a:srgbClr val="0F1419"/>
              </a:solidFill>
              <a:latin typeface="-apple-system"/>
            </a:endParaRPr>
          </a:p>
        </p:txBody>
      </p:sp>
    </p:spTree>
    <p:extLst>
      <p:ext uri="{BB962C8B-B14F-4D97-AF65-F5344CB8AC3E}">
        <p14:creationId xmlns:p14="http://schemas.microsoft.com/office/powerpoint/2010/main" val="367582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fade">
                                      <p:cBhvr>
                                        <p:cTn id="7" dur="500"/>
                                        <p:tgtEl>
                                          <p:spTgt spid="6">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9" end="9"/>
                                            </p:txEl>
                                          </p:spTgt>
                                        </p:tgtEl>
                                        <p:attrNameLst>
                                          <p:attrName>style.visibility</p:attrName>
                                        </p:attrNameLst>
                                      </p:cBhvr>
                                      <p:to>
                                        <p:strVal val="visible"/>
                                      </p:to>
                                    </p:set>
                                    <p:animEffect transition="in" filter="fade">
                                      <p:cBhvr>
                                        <p:cTn id="10" dur="500"/>
                                        <p:tgtEl>
                                          <p:spTgt spid="6">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2" end="12"/>
                                            </p:txEl>
                                          </p:spTgt>
                                        </p:tgtEl>
                                        <p:attrNameLst>
                                          <p:attrName>style.visibility</p:attrName>
                                        </p:attrNameLst>
                                      </p:cBhvr>
                                      <p:to>
                                        <p:strVal val="visible"/>
                                      </p:to>
                                    </p:set>
                                    <p:animEffect transition="in" filter="fade">
                                      <p:cBhvr>
                                        <p:cTn id="15" dur="500"/>
                                        <p:tgtEl>
                                          <p:spTgt spid="6">
                                            <p:txEl>
                                              <p:pRg st="12" end="1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4" end="14"/>
                                            </p:txEl>
                                          </p:spTgt>
                                        </p:tgtEl>
                                        <p:attrNameLst>
                                          <p:attrName>style.visibility</p:attrName>
                                        </p:attrNameLst>
                                      </p:cBhvr>
                                      <p:to>
                                        <p:strVal val="visible"/>
                                      </p:to>
                                    </p:set>
                                    <p:animEffect transition="in" filter="fade">
                                      <p:cBhvr>
                                        <p:cTn id="18"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B96C1C-9C6A-B7E8-B384-A3BEE2412B3E}"/>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THE END</a:t>
            </a:r>
          </a:p>
          <a:p>
            <a:pPr algn="ctr"/>
            <a:endParaRPr lang="en-GB" sz="1500" b="1" dirty="0"/>
          </a:p>
        </p:txBody>
      </p:sp>
      <p:sp>
        <p:nvSpPr>
          <p:cNvPr id="6" name="TextBox 5">
            <a:extLst>
              <a:ext uri="{FF2B5EF4-FFF2-40B4-BE49-F238E27FC236}">
                <a16:creationId xmlns:a16="http://schemas.microsoft.com/office/drawing/2014/main" id="{66EFBC4B-1647-E56F-627E-9E8DFEC521C6}"/>
              </a:ext>
            </a:extLst>
          </p:cNvPr>
          <p:cNvSpPr txBox="1"/>
          <p:nvPr/>
        </p:nvSpPr>
        <p:spPr>
          <a:xfrm>
            <a:off x="748665" y="2025374"/>
            <a:ext cx="4977765" cy="2400657"/>
          </a:xfrm>
          <a:prstGeom prst="rect">
            <a:avLst/>
          </a:prstGeom>
          <a:noFill/>
        </p:spPr>
        <p:txBody>
          <a:bodyPr wrap="square" rtlCol="0">
            <a:spAutoFit/>
          </a:bodyPr>
          <a:lstStyle/>
          <a:p>
            <a:r>
              <a:rPr lang="en-GB" sz="3000" b="1" dirty="0"/>
              <a:t>Presented by Asha Makwana</a:t>
            </a:r>
          </a:p>
          <a:p>
            <a:endParaRPr lang="en-GB" sz="3000" dirty="0"/>
          </a:p>
          <a:p>
            <a:r>
              <a:rPr lang="en-GB" sz="3000" dirty="0"/>
              <a:t>THANK YOU FOR LISTENING!</a:t>
            </a:r>
          </a:p>
          <a:p>
            <a:r>
              <a:rPr lang="en-GB" sz="3000" dirty="0"/>
              <a:t>THOUGHTS?</a:t>
            </a:r>
          </a:p>
          <a:p>
            <a:r>
              <a:rPr lang="en-GB" sz="3000" dirty="0"/>
              <a:t>COMMENTS?</a:t>
            </a:r>
          </a:p>
        </p:txBody>
      </p:sp>
      <p:sp>
        <p:nvSpPr>
          <p:cNvPr id="7" name="TextBox 6">
            <a:extLst>
              <a:ext uri="{FF2B5EF4-FFF2-40B4-BE49-F238E27FC236}">
                <a16:creationId xmlns:a16="http://schemas.microsoft.com/office/drawing/2014/main" id="{AFC587B0-B34F-6636-901B-B544747A151C}"/>
              </a:ext>
            </a:extLst>
          </p:cNvPr>
          <p:cNvSpPr txBox="1"/>
          <p:nvPr/>
        </p:nvSpPr>
        <p:spPr>
          <a:xfrm>
            <a:off x="331470" y="5160645"/>
            <a:ext cx="11058525" cy="1477328"/>
          </a:xfrm>
          <a:prstGeom prst="rect">
            <a:avLst/>
          </a:prstGeom>
          <a:noFill/>
        </p:spPr>
        <p:txBody>
          <a:bodyPr wrap="square" rtlCol="0">
            <a:spAutoFit/>
          </a:bodyPr>
          <a:lstStyle/>
          <a:p>
            <a:r>
              <a:rPr lang="en-GB" sz="1500" dirty="0"/>
              <a:t>Sources:</a:t>
            </a:r>
          </a:p>
          <a:p>
            <a:r>
              <a:rPr lang="en-GB" sz="1500" dirty="0">
                <a:hlinkClick r:id="rId2"/>
              </a:rPr>
              <a:t>https://darksky.net/dev/docs</a:t>
            </a:r>
            <a:endParaRPr lang="en-GB" sz="1500" dirty="0"/>
          </a:p>
          <a:p>
            <a:r>
              <a:rPr lang="en-GB" sz="1500" dirty="0">
                <a:hlinkClick r:id="rId3"/>
              </a:rPr>
              <a:t>https://dev.socrata.com/foundry/data.cityofnewyork.us/m6nq-qud6</a:t>
            </a:r>
            <a:endParaRPr lang="en-GB" sz="1500" dirty="0"/>
          </a:p>
          <a:p>
            <a:r>
              <a:rPr lang="en-GB" sz="1500" dirty="0">
                <a:hlinkClick r:id="rId4"/>
              </a:rPr>
              <a:t>https://media.istockphoto.com/vectors/modern-city-map-new-york-city-of-the-usa-with-boroughs-and-titles-vector-id849741258?k=20&amp;m=849741258&amp;s=612x612&amp;w=0&amp;h=S0UN94Je4ulHaHb2aaGPZowqRLW6zyw2H6K-RW8CyRU=</a:t>
            </a:r>
            <a:endParaRPr lang="en-GB" sz="1500" dirty="0"/>
          </a:p>
          <a:p>
            <a:endParaRPr lang="en-GB" sz="1500" dirty="0"/>
          </a:p>
        </p:txBody>
      </p:sp>
      <p:pic>
        <p:nvPicPr>
          <p:cNvPr id="9" name="Picture 8">
            <a:extLst>
              <a:ext uri="{FF2B5EF4-FFF2-40B4-BE49-F238E27FC236}">
                <a16:creationId xmlns:a16="http://schemas.microsoft.com/office/drawing/2014/main" id="{F6F46959-2130-4D95-3A11-6DA7D7784E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405" y="2025374"/>
            <a:ext cx="5709285" cy="2807251"/>
          </a:xfrm>
          <a:prstGeom prst="rect">
            <a:avLst/>
          </a:prstGeom>
        </p:spPr>
      </p:pic>
    </p:spTree>
    <p:extLst>
      <p:ext uri="{BB962C8B-B14F-4D97-AF65-F5344CB8AC3E}">
        <p14:creationId xmlns:p14="http://schemas.microsoft.com/office/powerpoint/2010/main" val="2464078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8120B4-86C7-F075-0B75-7253673EC887}"/>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BACKGROUND</a:t>
            </a:r>
          </a:p>
          <a:p>
            <a:pPr algn="ctr"/>
            <a:endParaRPr lang="en-GB" sz="1500" b="1" dirty="0"/>
          </a:p>
        </p:txBody>
      </p:sp>
      <p:sp>
        <p:nvSpPr>
          <p:cNvPr id="5" name="TextBox 4">
            <a:extLst>
              <a:ext uri="{FF2B5EF4-FFF2-40B4-BE49-F238E27FC236}">
                <a16:creationId xmlns:a16="http://schemas.microsoft.com/office/drawing/2014/main" id="{35834A20-B766-A5EA-B93B-C8F483848323}"/>
              </a:ext>
            </a:extLst>
          </p:cNvPr>
          <p:cNvSpPr txBox="1"/>
          <p:nvPr/>
        </p:nvSpPr>
        <p:spPr>
          <a:xfrm>
            <a:off x="437286" y="1534775"/>
            <a:ext cx="11317428" cy="1754326"/>
          </a:xfrm>
          <a:prstGeom prst="rect">
            <a:avLst/>
          </a:prstGeom>
          <a:noFill/>
          <a:ln w="38100">
            <a:solidFill>
              <a:srgbClr val="1B2C4C"/>
            </a:solidFill>
          </a:ln>
        </p:spPr>
        <p:txBody>
          <a:bodyPr wrap="square" rtlCol="0">
            <a:spAutoFit/>
          </a:bodyPr>
          <a:lstStyle/>
          <a:p>
            <a:pPr marL="285750" indent="-285750">
              <a:buFont typeface="Arial" panose="020B0604020202020204" pitchFamily="34" charset="0"/>
              <a:buChar char="•"/>
            </a:pPr>
            <a:r>
              <a:rPr lang="en-US" b="0" i="0" dirty="0">
                <a:solidFill>
                  <a:srgbClr val="111111"/>
                </a:solidFill>
                <a:effectLst/>
              </a:rPr>
              <a:t>In 1937, New York City (NYC) government created the taxi cab medallion system. </a:t>
            </a:r>
          </a:p>
          <a:p>
            <a:pPr marL="285750" indent="-285750">
              <a:buFont typeface="Arial" panose="020B0604020202020204" pitchFamily="34" charset="0"/>
              <a:buChar char="•"/>
            </a:pPr>
            <a:endParaRPr lang="en-US" dirty="0">
              <a:solidFill>
                <a:srgbClr val="111111"/>
              </a:solidFill>
            </a:endParaRPr>
          </a:p>
          <a:p>
            <a:pPr marL="285750" indent="-285750">
              <a:buFont typeface="Arial" panose="020B0604020202020204" pitchFamily="34" charset="0"/>
              <a:buChar char="•"/>
            </a:pPr>
            <a:r>
              <a:rPr lang="en-US" b="0" i="0" dirty="0">
                <a:solidFill>
                  <a:srgbClr val="333333"/>
                </a:solidFill>
                <a:effectLst/>
              </a:rPr>
              <a:t>By law, there are 13,587 yellow taxis in NYC and each taxi must have a medallion affixed to it.</a:t>
            </a:r>
            <a:endParaRPr lang="en-US" b="0" i="0" dirty="0">
              <a:solidFill>
                <a:srgbClr val="111111"/>
              </a:solidFill>
              <a:effectLst/>
            </a:endParaRPr>
          </a:p>
          <a:p>
            <a:pPr marL="285750" indent="-285750">
              <a:buFont typeface="Arial" panose="020B0604020202020204" pitchFamily="34" charset="0"/>
              <a:buChar char="•"/>
            </a:pPr>
            <a:endParaRPr lang="en-US" dirty="0">
              <a:solidFill>
                <a:srgbClr val="111111"/>
              </a:solidFill>
            </a:endParaRPr>
          </a:p>
          <a:p>
            <a:pPr marL="285750" indent="-285750">
              <a:buFont typeface="Arial" panose="020B0604020202020204" pitchFamily="34" charset="0"/>
              <a:buChar char="•"/>
            </a:pPr>
            <a:r>
              <a:rPr lang="en-US" b="0" i="0" dirty="0">
                <a:solidFill>
                  <a:srgbClr val="111111"/>
                </a:solidFill>
                <a:effectLst/>
              </a:rPr>
              <a:t>NYC rarely creates new ones. This regulation helps to keep the supply of cabs down, and the cab companies in business.</a:t>
            </a:r>
          </a:p>
        </p:txBody>
      </p:sp>
      <p:sp>
        <p:nvSpPr>
          <p:cNvPr id="6" name="TextBox 5">
            <a:extLst>
              <a:ext uri="{FF2B5EF4-FFF2-40B4-BE49-F238E27FC236}">
                <a16:creationId xmlns:a16="http://schemas.microsoft.com/office/drawing/2014/main" id="{64723C18-AD36-4070-C939-C38724FE3624}"/>
              </a:ext>
            </a:extLst>
          </p:cNvPr>
          <p:cNvSpPr txBox="1"/>
          <p:nvPr/>
        </p:nvSpPr>
        <p:spPr>
          <a:xfrm>
            <a:off x="437286" y="3750173"/>
            <a:ext cx="8807723" cy="2585323"/>
          </a:xfrm>
          <a:prstGeom prst="rect">
            <a:avLst/>
          </a:prstGeom>
          <a:noFill/>
          <a:ln w="38100">
            <a:solidFill>
              <a:srgbClr val="00B050"/>
            </a:solidFill>
          </a:ln>
        </p:spPr>
        <p:txBody>
          <a:bodyPr wrap="square" rtlCol="0">
            <a:spAutoFit/>
          </a:bodyPr>
          <a:lstStyle/>
          <a:p>
            <a:pPr algn="ctr"/>
            <a:r>
              <a:rPr lang="en-US" b="0" i="0" u="sng" dirty="0">
                <a:solidFill>
                  <a:srgbClr val="111111"/>
                </a:solidFill>
                <a:effectLst/>
              </a:rPr>
              <a:t>The</a:t>
            </a:r>
            <a:r>
              <a:rPr lang="en-US" b="0" i="0" u="sng" dirty="0">
                <a:effectLst/>
              </a:rPr>
              <a:t> Taxi and Limousine Commission </a:t>
            </a:r>
            <a:r>
              <a:rPr lang="en-US" b="0" i="0" u="sng" dirty="0">
                <a:solidFill>
                  <a:srgbClr val="111111"/>
                </a:solidFill>
                <a:effectLst/>
              </a:rPr>
              <a:t>(TLC) </a:t>
            </a:r>
          </a:p>
          <a:p>
            <a:pPr marL="285750" indent="-285750">
              <a:buFont typeface="Arial" panose="020B0604020202020204" pitchFamily="34" charset="0"/>
              <a:buChar char="•"/>
            </a:pPr>
            <a:endParaRPr lang="en-US" dirty="0">
              <a:solidFill>
                <a:srgbClr val="111111"/>
              </a:solidFill>
            </a:endParaRPr>
          </a:p>
          <a:p>
            <a:pPr marL="285750" indent="-285750">
              <a:buFont typeface="Arial" panose="020B0604020202020204" pitchFamily="34" charset="0"/>
              <a:buChar char="•"/>
            </a:pPr>
            <a:r>
              <a:rPr lang="en-US" dirty="0">
                <a:solidFill>
                  <a:srgbClr val="111111"/>
                </a:solidFill>
              </a:rPr>
              <a:t>R</a:t>
            </a:r>
            <a:r>
              <a:rPr lang="en-US" b="0" i="0" dirty="0">
                <a:solidFill>
                  <a:srgbClr val="111111"/>
                </a:solidFill>
                <a:effectLst/>
              </a:rPr>
              <a:t>egulates how much a yellow cab can charge per mile or per minute.</a:t>
            </a:r>
          </a:p>
          <a:p>
            <a:pPr marL="285750" indent="-285750">
              <a:buFont typeface="Arial" panose="020B0604020202020204" pitchFamily="34" charset="0"/>
              <a:buChar char="•"/>
            </a:pPr>
            <a:endParaRPr lang="en-US" b="0" i="0" dirty="0">
              <a:solidFill>
                <a:srgbClr val="111111"/>
              </a:solidFill>
              <a:effectLst/>
            </a:endParaRPr>
          </a:p>
          <a:p>
            <a:pPr marL="285750" indent="-285750">
              <a:buFont typeface="Arial" panose="020B0604020202020204" pitchFamily="34" charset="0"/>
              <a:buChar char="•"/>
            </a:pPr>
            <a:r>
              <a:rPr lang="en-US" dirty="0">
                <a:solidFill>
                  <a:srgbClr val="111111"/>
                </a:solidFill>
              </a:rPr>
              <a:t>D</a:t>
            </a:r>
            <a:r>
              <a:rPr lang="en-US" b="0" i="0" dirty="0">
                <a:solidFill>
                  <a:srgbClr val="111111"/>
                </a:solidFill>
                <a:effectLst/>
              </a:rPr>
              <a:t>etermines a yellow cab company's leasing fees for drivers.</a:t>
            </a:r>
          </a:p>
          <a:p>
            <a:pPr marL="285750" indent="-285750">
              <a:buFont typeface="Arial" panose="020B0604020202020204" pitchFamily="34" charset="0"/>
              <a:buChar char="•"/>
            </a:pPr>
            <a:endParaRPr lang="en-US" b="0" i="0" dirty="0">
              <a:solidFill>
                <a:srgbClr val="111111"/>
              </a:solidFill>
              <a:effectLst/>
            </a:endParaRPr>
          </a:p>
          <a:p>
            <a:pPr marL="285750" indent="-285750">
              <a:buFont typeface="Arial" panose="020B0604020202020204" pitchFamily="34" charset="0"/>
              <a:buChar char="•"/>
            </a:pPr>
            <a:r>
              <a:rPr lang="en-US" b="0" i="0" dirty="0">
                <a:solidFill>
                  <a:srgbClr val="111111"/>
                </a:solidFill>
                <a:effectLst/>
              </a:rPr>
              <a:t>Monitors routes taken by the drivers (to ensure they are not artificially inflating the price)</a:t>
            </a:r>
          </a:p>
          <a:p>
            <a:pPr marL="285750" indent="-285750">
              <a:buFont typeface="Arial" panose="020B0604020202020204" pitchFamily="34" charset="0"/>
              <a:buChar char="•"/>
            </a:pPr>
            <a:endParaRPr lang="en-US" dirty="0">
              <a:solidFill>
                <a:srgbClr val="111111"/>
              </a:solidFill>
            </a:endParaRPr>
          </a:p>
          <a:p>
            <a:pPr marL="285750" indent="-285750">
              <a:buFont typeface="Arial" panose="020B0604020202020204" pitchFamily="34" charset="0"/>
              <a:buChar char="•"/>
            </a:pPr>
            <a:r>
              <a:rPr lang="en-US" b="0" i="0" dirty="0">
                <a:solidFill>
                  <a:srgbClr val="111111"/>
                </a:solidFill>
                <a:effectLst/>
              </a:rPr>
              <a:t>And more…</a:t>
            </a:r>
          </a:p>
        </p:txBody>
      </p:sp>
      <p:pic>
        <p:nvPicPr>
          <p:cNvPr id="8" name="Picture 7">
            <a:extLst>
              <a:ext uri="{FF2B5EF4-FFF2-40B4-BE49-F238E27FC236}">
                <a16:creationId xmlns:a16="http://schemas.microsoft.com/office/drawing/2014/main" id="{2207A4AC-812F-9473-F780-699DAEFBAF8E}"/>
              </a:ext>
            </a:extLst>
          </p:cNvPr>
          <p:cNvPicPr>
            <a:picLocks noChangeAspect="1"/>
          </p:cNvPicPr>
          <p:nvPr/>
        </p:nvPicPr>
        <p:blipFill rotWithShape="1">
          <a:blip r:embed="rId3">
            <a:extLst>
              <a:ext uri="{28A0092B-C50C-407E-A947-70E740481C1C}">
                <a14:useLocalDpi xmlns:a14="http://schemas.microsoft.com/office/drawing/2010/main" val="0"/>
              </a:ext>
            </a:extLst>
          </a:blip>
          <a:srcRect l="25556" t="7763" r="22563"/>
          <a:stretch/>
        </p:blipFill>
        <p:spPr>
          <a:xfrm>
            <a:off x="9586320" y="3750173"/>
            <a:ext cx="2168394" cy="2585323"/>
          </a:xfrm>
          <a:prstGeom prst="rect">
            <a:avLst/>
          </a:prstGeom>
        </p:spPr>
      </p:pic>
    </p:spTree>
    <p:extLst>
      <p:ext uri="{BB962C8B-B14F-4D97-AF65-F5344CB8AC3E}">
        <p14:creationId xmlns:p14="http://schemas.microsoft.com/office/powerpoint/2010/main" val="379613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2327C8-FE34-E630-7C19-C27ED776D1C7}"/>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BACKGROUND</a:t>
            </a:r>
          </a:p>
          <a:p>
            <a:pPr algn="ctr"/>
            <a:endParaRPr lang="en-GB" sz="1500" b="1" dirty="0"/>
          </a:p>
        </p:txBody>
      </p:sp>
      <p:sp>
        <p:nvSpPr>
          <p:cNvPr id="8" name="TextBox 7">
            <a:extLst>
              <a:ext uri="{FF2B5EF4-FFF2-40B4-BE49-F238E27FC236}">
                <a16:creationId xmlns:a16="http://schemas.microsoft.com/office/drawing/2014/main" id="{24272CB8-3838-4E23-561E-B3ED98F14778}"/>
              </a:ext>
            </a:extLst>
          </p:cNvPr>
          <p:cNvSpPr txBox="1"/>
          <p:nvPr/>
        </p:nvSpPr>
        <p:spPr>
          <a:xfrm>
            <a:off x="5858541" y="1640026"/>
            <a:ext cx="5640572" cy="1200329"/>
          </a:xfrm>
          <a:prstGeom prst="rect">
            <a:avLst/>
          </a:prstGeom>
          <a:noFill/>
          <a:ln w="38100">
            <a:solidFill>
              <a:srgbClr val="1B2C4C"/>
            </a:solidFill>
          </a:ln>
        </p:spPr>
        <p:txBody>
          <a:bodyPr wrap="square" rtlCol="0">
            <a:spAutoFit/>
          </a:bodyPr>
          <a:lstStyle/>
          <a:p>
            <a:pPr marL="285750" indent="-285750">
              <a:buFont typeface="Arial" panose="020B0604020202020204" pitchFamily="34" charset="0"/>
              <a:buChar char="•"/>
            </a:pPr>
            <a:r>
              <a:rPr lang="en-GB" dirty="0"/>
              <a:t>Most yellow cabs are concentrated around Manhattan.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US" dirty="0"/>
              <a:t>T</a:t>
            </a:r>
            <a:r>
              <a:rPr lang="en-US" i="0" dirty="0">
                <a:effectLst/>
              </a:rPr>
              <a:t>axi drivers don't usually want to leave Manhattan to take people to Brooklyn, Queens, or the Bronx.</a:t>
            </a:r>
          </a:p>
        </p:txBody>
      </p:sp>
      <p:sp>
        <p:nvSpPr>
          <p:cNvPr id="9" name="TextBox 8">
            <a:extLst>
              <a:ext uri="{FF2B5EF4-FFF2-40B4-BE49-F238E27FC236}">
                <a16:creationId xmlns:a16="http://schemas.microsoft.com/office/drawing/2014/main" id="{3C3E0116-A805-C771-5005-7A286DE4CC05}"/>
              </a:ext>
            </a:extLst>
          </p:cNvPr>
          <p:cNvSpPr txBox="1"/>
          <p:nvPr/>
        </p:nvSpPr>
        <p:spPr>
          <a:xfrm>
            <a:off x="5858541" y="3105634"/>
            <a:ext cx="5627770" cy="923330"/>
          </a:xfrm>
          <a:prstGeom prst="rect">
            <a:avLst/>
          </a:prstGeom>
          <a:noFill/>
          <a:ln w="38100">
            <a:solidFill>
              <a:srgbClr val="C00000"/>
            </a:solidFill>
          </a:ln>
        </p:spPr>
        <p:txBody>
          <a:bodyPr wrap="square" rtlCol="0">
            <a:spAutoFit/>
          </a:bodyPr>
          <a:lstStyle/>
          <a:p>
            <a:pPr marL="285750" indent="-285750">
              <a:buFont typeface="Arial" panose="020B0604020202020204" pitchFamily="34" charset="0"/>
              <a:buChar char="•"/>
            </a:pPr>
            <a:r>
              <a:rPr lang="en-US" i="0" dirty="0">
                <a:effectLst/>
              </a:rPr>
              <a:t>If a taxi driver asks you through the window where you want to go before you are in the taxi, they might say no and drive away!</a:t>
            </a:r>
          </a:p>
        </p:txBody>
      </p:sp>
      <p:pic>
        <p:nvPicPr>
          <p:cNvPr id="11" name="Picture 10">
            <a:extLst>
              <a:ext uri="{FF2B5EF4-FFF2-40B4-BE49-F238E27FC236}">
                <a16:creationId xmlns:a16="http://schemas.microsoft.com/office/drawing/2014/main" id="{59141C90-B1F6-9ADE-B579-7AA764AE83EB}"/>
              </a:ext>
            </a:extLst>
          </p:cNvPr>
          <p:cNvPicPr>
            <a:picLocks noChangeAspect="1"/>
          </p:cNvPicPr>
          <p:nvPr/>
        </p:nvPicPr>
        <p:blipFill rotWithShape="1">
          <a:blip r:embed="rId3">
            <a:extLst>
              <a:ext uri="{28A0092B-C50C-407E-A947-70E740481C1C}">
                <a14:useLocalDpi xmlns:a14="http://schemas.microsoft.com/office/drawing/2010/main" val="0"/>
              </a:ext>
            </a:extLst>
          </a:blip>
          <a:srcRect l="3286" t="4382" r="3297" b="4533"/>
          <a:stretch/>
        </p:blipFill>
        <p:spPr>
          <a:xfrm>
            <a:off x="531627" y="1596794"/>
            <a:ext cx="4835645" cy="4699590"/>
          </a:xfrm>
          <a:prstGeom prst="rect">
            <a:avLst/>
          </a:prstGeom>
        </p:spPr>
      </p:pic>
      <p:sp>
        <p:nvSpPr>
          <p:cNvPr id="12" name="TextBox 11">
            <a:extLst>
              <a:ext uri="{FF2B5EF4-FFF2-40B4-BE49-F238E27FC236}">
                <a16:creationId xmlns:a16="http://schemas.microsoft.com/office/drawing/2014/main" id="{D1119E76-DC40-BD0B-81B9-01DA7B46C885}"/>
              </a:ext>
            </a:extLst>
          </p:cNvPr>
          <p:cNvSpPr txBox="1"/>
          <p:nvPr/>
        </p:nvSpPr>
        <p:spPr>
          <a:xfrm>
            <a:off x="957195" y="2274480"/>
            <a:ext cx="1534545" cy="523220"/>
          </a:xfrm>
          <a:prstGeom prst="rect">
            <a:avLst/>
          </a:prstGeom>
          <a:solidFill>
            <a:srgbClr val="085565"/>
          </a:solidFill>
          <a:ln>
            <a:solidFill>
              <a:srgbClr val="085565"/>
            </a:solidFill>
          </a:ln>
        </p:spPr>
        <p:txBody>
          <a:bodyPr wrap="square" rtlCol="0" anchor="b" anchorCtr="1">
            <a:spAutoFit/>
          </a:bodyPr>
          <a:lstStyle/>
          <a:p>
            <a:pPr algn="ctr"/>
            <a:r>
              <a:rPr lang="en-GB" sz="1400" dirty="0">
                <a:solidFill>
                  <a:srgbClr val="DED0B3"/>
                </a:solidFill>
              </a:rPr>
              <a:t>New York City</a:t>
            </a:r>
          </a:p>
          <a:p>
            <a:pPr algn="ctr"/>
            <a:r>
              <a:rPr lang="en-GB" sz="1400" dirty="0">
                <a:solidFill>
                  <a:srgbClr val="DED0B3"/>
                </a:solidFill>
              </a:rPr>
              <a:t>Boroughs </a:t>
            </a:r>
          </a:p>
        </p:txBody>
      </p:sp>
      <p:sp>
        <p:nvSpPr>
          <p:cNvPr id="13" name="TextBox 12">
            <a:extLst>
              <a:ext uri="{FF2B5EF4-FFF2-40B4-BE49-F238E27FC236}">
                <a16:creationId xmlns:a16="http://schemas.microsoft.com/office/drawing/2014/main" id="{D3BF591A-07F7-477E-2CBB-C1332BC4FB06}"/>
              </a:ext>
            </a:extLst>
          </p:cNvPr>
          <p:cNvSpPr txBox="1"/>
          <p:nvPr/>
        </p:nvSpPr>
        <p:spPr>
          <a:xfrm>
            <a:off x="5858541" y="5650053"/>
            <a:ext cx="5627770" cy="646331"/>
          </a:xfrm>
          <a:prstGeom prst="rect">
            <a:avLst/>
          </a:prstGeom>
          <a:noFill/>
          <a:ln w="38100">
            <a:solidFill>
              <a:srgbClr val="1B2C4C"/>
            </a:solidFill>
          </a:ln>
        </p:spPr>
        <p:txBody>
          <a:bodyPr wrap="square" rtlCol="0">
            <a:spAutoFit/>
          </a:bodyPr>
          <a:lstStyle/>
          <a:p>
            <a:pPr marL="285750" indent="-285750">
              <a:buFont typeface="Arial" panose="020B0604020202020204" pitchFamily="34" charset="0"/>
              <a:buChar char="•"/>
            </a:pPr>
            <a:r>
              <a:rPr lang="en-US" i="0" dirty="0">
                <a:effectLst/>
              </a:rPr>
              <a:t>If you flap your arms like a bird th</a:t>
            </a:r>
            <a:r>
              <a:rPr lang="en-US" dirty="0"/>
              <a:t>e cab driver will know you want to go to the airport!</a:t>
            </a:r>
            <a:endParaRPr lang="en-US" i="0" dirty="0">
              <a:effectLst/>
            </a:endParaRPr>
          </a:p>
        </p:txBody>
      </p:sp>
      <p:pic>
        <p:nvPicPr>
          <p:cNvPr id="19" name="Picture 18">
            <a:extLst>
              <a:ext uri="{FF2B5EF4-FFF2-40B4-BE49-F238E27FC236}">
                <a16:creationId xmlns:a16="http://schemas.microsoft.com/office/drawing/2014/main" id="{B24647B0-D129-006E-F6B2-0810D8F5F6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6868" y="4100553"/>
            <a:ext cx="1443918" cy="1360171"/>
          </a:xfrm>
          <a:prstGeom prst="rect">
            <a:avLst/>
          </a:prstGeom>
        </p:spPr>
      </p:pic>
    </p:spTree>
    <p:extLst>
      <p:ext uri="{BB962C8B-B14F-4D97-AF65-F5344CB8AC3E}">
        <p14:creationId xmlns:p14="http://schemas.microsoft.com/office/powerpoint/2010/main" val="107412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DA4FEC-53FD-A966-6853-B86BF022A8B8}"/>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HOW DID COVID-19 AFFECT TIPS IN 2021</a:t>
            </a:r>
          </a:p>
          <a:p>
            <a:pPr algn="ctr"/>
            <a:endParaRPr lang="en-GB" sz="1500" b="1" dirty="0"/>
          </a:p>
        </p:txBody>
      </p:sp>
      <p:sp>
        <p:nvSpPr>
          <p:cNvPr id="7" name="TextBox 6">
            <a:extLst>
              <a:ext uri="{FF2B5EF4-FFF2-40B4-BE49-F238E27FC236}">
                <a16:creationId xmlns:a16="http://schemas.microsoft.com/office/drawing/2014/main" id="{6AEAE9EF-70E7-A063-63F5-4820A64B434A}"/>
              </a:ext>
            </a:extLst>
          </p:cNvPr>
          <p:cNvSpPr txBox="1"/>
          <p:nvPr/>
        </p:nvSpPr>
        <p:spPr>
          <a:xfrm>
            <a:off x="499730" y="2472071"/>
            <a:ext cx="5172740" cy="2585323"/>
          </a:xfrm>
          <a:prstGeom prst="rect">
            <a:avLst/>
          </a:prstGeom>
          <a:noFill/>
          <a:ln w="38100">
            <a:solidFill>
              <a:srgbClr val="085565"/>
            </a:solidFill>
          </a:ln>
        </p:spPr>
        <p:txBody>
          <a:bodyPr wrap="square" rtlCol="0">
            <a:spAutoFit/>
          </a:bodyPr>
          <a:lstStyle/>
          <a:p>
            <a:pPr algn="ctr"/>
            <a:r>
              <a:rPr lang="en-GB" b="1" u="sng" dirty="0"/>
              <a:t>Factors to consider</a:t>
            </a:r>
          </a:p>
          <a:p>
            <a:endParaRPr lang="en-GB" u="sng" dirty="0"/>
          </a:p>
          <a:p>
            <a:pPr marL="285750" indent="-285750">
              <a:buFont typeface="Arial" panose="020B0604020202020204" pitchFamily="34" charset="0"/>
              <a:buChar char="•"/>
            </a:pPr>
            <a:r>
              <a:rPr lang="en-GB" dirty="0"/>
              <a:t>Covid-19 (Social distancing, remote working)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Competition from companies like Uber and Lyft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Less active yellow taxi drivers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Medallion price crash</a:t>
            </a:r>
          </a:p>
        </p:txBody>
      </p:sp>
      <p:pic>
        <p:nvPicPr>
          <p:cNvPr id="9" name="Picture 8">
            <a:extLst>
              <a:ext uri="{FF2B5EF4-FFF2-40B4-BE49-F238E27FC236}">
                <a16:creationId xmlns:a16="http://schemas.microsoft.com/office/drawing/2014/main" id="{FA07A7F4-3A00-FDA4-99A0-31E5B7E61E85}"/>
              </a:ext>
            </a:extLst>
          </p:cNvPr>
          <p:cNvPicPr>
            <a:picLocks noChangeAspect="1"/>
          </p:cNvPicPr>
          <p:nvPr/>
        </p:nvPicPr>
        <p:blipFill rotWithShape="1">
          <a:blip r:embed="rId3"/>
          <a:srcRect l="38459" t="29923" r="9957" b="15194"/>
          <a:stretch/>
        </p:blipFill>
        <p:spPr>
          <a:xfrm>
            <a:off x="6074736" y="2280685"/>
            <a:ext cx="5617534" cy="3361973"/>
          </a:xfrm>
          <a:prstGeom prst="rect">
            <a:avLst/>
          </a:prstGeom>
        </p:spPr>
      </p:pic>
      <p:sp>
        <p:nvSpPr>
          <p:cNvPr id="10" name="TextBox 9">
            <a:extLst>
              <a:ext uri="{FF2B5EF4-FFF2-40B4-BE49-F238E27FC236}">
                <a16:creationId xmlns:a16="http://schemas.microsoft.com/office/drawing/2014/main" id="{2F97D1ED-0063-F1D1-77CE-BFE8BCF54122}"/>
              </a:ext>
            </a:extLst>
          </p:cNvPr>
          <p:cNvSpPr txBox="1"/>
          <p:nvPr/>
        </p:nvSpPr>
        <p:spPr>
          <a:xfrm>
            <a:off x="6150934" y="5149727"/>
            <a:ext cx="2525233" cy="369332"/>
          </a:xfrm>
          <a:prstGeom prst="rect">
            <a:avLst/>
          </a:prstGeom>
          <a:noFill/>
        </p:spPr>
        <p:txBody>
          <a:bodyPr wrap="square" rtlCol="0">
            <a:spAutoFit/>
          </a:bodyPr>
          <a:lstStyle/>
          <a:p>
            <a:r>
              <a:rPr lang="en-GB" dirty="0">
                <a:solidFill>
                  <a:schemeClr val="bg1"/>
                </a:solidFill>
              </a:rPr>
              <a:t>(Card payment only)</a:t>
            </a:r>
          </a:p>
        </p:txBody>
      </p:sp>
      <p:pic>
        <p:nvPicPr>
          <p:cNvPr id="12" name="Picture 11">
            <a:extLst>
              <a:ext uri="{FF2B5EF4-FFF2-40B4-BE49-F238E27FC236}">
                <a16:creationId xmlns:a16="http://schemas.microsoft.com/office/drawing/2014/main" id="{0159DCB5-A749-753A-BA49-8F603B318557}"/>
              </a:ext>
            </a:extLst>
          </p:cNvPr>
          <p:cNvPicPr>
            <a:picLocks noChangeAspect="1"/>
          </p:cNvPicPr>
          <p:nvPr/>
        </p:nvPicPr>
        <p:blipFill rotWithShape="1">
          <a:blip r:embed="rId4"/>
          <a:srcRect l="49012" t="20620" r="20073" b="73255"/>
          <a:stretch/>
        </p:blipFill>
        <p:spPr>
          <a:xfrm>
            <a:off x="7054704" y="1860699"/>
            <a:ext cx="3769242" cy="419986"/>
          </a:xfrm>
          <a:prstGeom prst="rect">
            <a:avLst/>
          </a:prstGeom>
        </p:spPr>
      </p:pic>
    </p:spTree>
    <p:extLst>
      <p:ext uri="{BB962C8B-B14F-4D97-AF65-F5344CB8AC3E}">
        <p14:creationId xmlns:p14="http://schemas.microsoft.com/office/powerpoint/2010/main" val="3733579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3268EE-3878-3731-46B1-7649EA271F87}"/>
              </a:ext>
            </a:extLst>
          </p:cNvPr>
          <p:cNvSpPr txBox="1"/>
          <p:nvPr/>
        </p:nvSpPr>
        <p:spPr>
          <a:xfrm>
            <a:off x="0" y="-28575"/>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OVERVIEW OF TIPS (2021)</a:t>
            </a:r>
          </a:p>
          <a:p>
            <a:pPr algn="ctr"/>
            <a:endParaRPr lang="en-GB" sz="1500" b="1" dirty="0"/>
          </a:p>
        </p:txBody>
      </p:sp>
      <p:pic>
        <p:nvPicPr>
          <p:cNvPr id="6" name="Picture 5">
            <a:extLst>
              <a:ext uri="{FF2B5EF4-FFF2-40B4-BE49-F238E27FC236}">
                <a16:creationId xmlns:a16="http://schemas.microsoft.com/office/drawing/2014/main" id="{C11427F1-7C91-2786-6723-5653E54148C4}"/>
              </a:ext>
            </a:extLst>
          </p:cNvPr>
          <p:cNvPicPr>
            <a:picLocks noChangeAspect="1"/>
          </p:cNvPicPr>
          <p:nvPr/>
        </p:nvPicPr>
        <p:blipFill rotWithShape="1">
          <a:blip r:embed="rId3"/>
          <a:srcRect l="29869" t="21783" r="1279" b="15038"/>
          <a:stretch/>
        </p:blipFill>
        <p:spPr>
          <a:xfrm>
            <a:off x="568843" y="1212110"/>
            <a:ext cx="10622182" cy="5482633"/>
          </a:xfrm>
          <a:prstGeom prst="rect">
            <a:avLst/>
          </a:prstGeom>
        </p:spPr>
      </p:pic>
    </p:spTree>
    <p:extLst>
      <p:ext uri="{BB962C8B-B14F-4D97-AF65-F5344CB8AC3E}">
        <p14:creationId xmlns:p14="http://schemas.microsoft.com/office/powerpoint/2010/main" val="651633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9A96D2-1AC4-F722-6530-5825BB504103}"/>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	WEATHER CONDITIONS</a:t>
            </a:r>
          </a:p>
          <a:p>
            <a:pPr algn="ctr"/>
            <a:endParaRPr lang="en-GB" sz="1500" b="1" dirty="0"/>
          </a:p>
        </p:txBody>
      </p:sp>
      <p:pic>
        <p:nvPicPr>
          <p:cNvPr id="6" name="Picture 5">
            <a:extLst>
              <a:ext uri="{FF2B5EF4-FFF2-40B4-BE49-F238E27FC236}">
                <a16:creationId xmlns:a16="http://schemas.microsoft.com/office/drawing/2014/main" id="{C0142F2B-A045-E2DC-A57D-80BB72CA4F22}"/>
              </a:ext>
            </a:extLst>
          </p:cNvPr>
          <p:cNvPicPr>
            <a:picLocks noChangeAspect="1"/>
          </p:cNvPicPr>
          <p:nvPr/>
        </p:nvPicPr>
        <p:blipFill rotWithShape="1">
          <a:blip r:embed="rId3"/>
          <a:srcRect l="31613" t="21783" r="14578" b="13953"/>
          <a:stretch/>
        </p:blipFill>
        <p:spPr>
          <a:xfrm>
            <a:off x="2066288" y="1286538"/>
            <a:ext cx="8135076" cy="5465136"/>
          </a:xfrm>
          <a:prstGeom prst="rect">
            <a:avLst/>
          </a:prstGeom>
        </p:spPr>
      </p:pic>
    </p:spTree>
    <p:extLst>
      <p:ext uri="{BB962C8B-B14F-4D97-AF65-F5344CB8AC3E}">
        <p14:creationId xmlns:p14="http://schemas.microsoft.com/office/powerpoint/2010/main" val="3209559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897B4-9251-06C0-5AF3-74E2CFB1CA9C}"/>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TEMPERATURE</a:t>
            </a:r>
          </a:p>
          <a:p>
            <a:pPr algn="ctr"/>
            <a:endParaRPr lang="en-GB" sz="1500" b="1" dirty="0"/>
          </a:p>
        </p:txBody>
      </p:sp>
      <p:pic>
        <p:nvPicPr>
          <p:cNvPr id="8" name="Picture 7">
            <a:extLst>
              <a:ext uri="{FF2B5EF4-FFF2-40B4-BE49-F238E27FC236}">
                <a16:creationId xmlns:a16="http://schemas.microsoft.com/office/drawing/2014/main" id="{21387F07-9FCC-4671-284A-03A9BCC0E4B2}"/>
              </a:ext>
            </a:extLst>
          </p:cNvPr>
          <p:cNvPicPr>
            <a:picLocks noChangeAspect="1"/>
          </p:cNvPicPr>
          <p:nvPr/>
        </p:nvPicPr>
        <p:blipFill rotWithShape="1">
          <a:blip r:embed="rId3"/>
          <a:srcRect l="25422" t="20698" r="1061" b="14761"/>
          <a:stretch/>
        </p:blipFill>
        <p:spPr>
          <a:xfrm>
            <a:off x="462515" y="1180213"/>
            <a:ext cx="11073810" cy="5468532"/>
          </a:xfrm>
          <a:prstGeom prst="rect">
            <a:avLst/>
          </a:prstGeom>
        </p:spPr>
      </p:pic>
    </p:spTree>
    <p:extLst>
      <p:ext uri="{BB962C8B-B14F-4D97-AF65-F5344CB8AC3E}">
        <p14:creationId xmlns:p14="http://schemas.microsoft.com/office/powerpoint/2010/main" val="3152028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D01DCD-2BFD-47EE-8872-9864DF27873D}"/>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WEATHER AND AVERAGE TEMPERATURE</a:t>
            </a:r>
          </a:p>
          <a:p>
            <a:pPr algn="ctr"/>
            <a:endParaRPr lang="en-GB" sz="1500" b="1" dirty="0"/>
          </a:p>
        </p:txBody>
      </p:sp>
      <p:pic>
        <p:nvPicPr>
          <p:cNvPr id="6" name="Picture 5">
            <a:extLst>
              <a:ext uri="{FF2B5EF4-FFF2-40B4-BE49-F238E27FC236}">
                <a16:creationId xmlns:a16="http://schemas.microsoft.com/office/drawing/2014/main" id="{097500F2-D774-11A3-FF6D-071AC728674E}"/>
              </a:ext>
            </a:extLst>
          </p:cNvPr>
          <p:cNvPicPr>
            <a:picLocks noChangeAspect="1"/>
          </p:cNvPicPr>
          <p:nvPr/>
        </p:nvPicPr>
        <p:blipFill rotWithShape="1">
          <a:blip r:embed="rId3"/>
          <a:srcRect l="30698" t="20852" r="13881" b="13954"/>
          <a:stretch/>
        </p:blipFill>
        <p:spPr>
          <a:xfrm>
            <a:off x="1849782" y="1164264"/>
            <a:ext cx="8492435" cy="5619307"/>
          </a:xfrm>
          <a:prstGeom prst="rect">
            <a:avLst/>
          </a:prstGeom>
        </p:spPr>
      </p:pic>
    </p:spTree>
    <p:extLst>
      <p:ext uri="{BB962C8B-B14F-4D97-AF65-F5344CB8AC3E}">
        <p14:creationId xmlns:p14="http://schemas.microsoft.com/office/powerpoint/2010/main" val="2302892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391336-3FA1-360C-898C-10BC0FAB6871}"/>
              </a:ext>
            </a:extLst>
          </p:cNvPr>
          <p:cNvSpPr txBox="1"/>
          <p:nvPr/>
        </p:nvSpPr>
        <p:spPr>
          <a:xfrm>
            <a:off x="0" y="0"/>
            <a:ext cx="12192000" cy="1046440"/>
          </a:xfrm>
          <a:prstGeom prst="rect">
            <a:avLst/>
          </a:prstGeom>
          <a:solidFill>
            <a:schemeClr val="accent4"/>
          </a:solidFill>
        </p:spPr>
        <p:txBody>
          <a:bodyPr wrap="square" rtlCol="0">
            <a:spAutoFit/>
          </a:bodyPr>
          <a:lstStyle/>
          <a:p>
            <a:pPr algn="ctr"/>
            <a:endParaRPr lang="en-GB" sz="1500" b="1" dirty="0"/>
          </a:p>
          <a:p>
            <a:pPr algn="ctr"/>
            <a:r>
              <a:rPr lang="en-GB" sz="3200" b="1" dirty="0"/>
              <a:t>TRIP DISTANCE AND TEMPERATURE</a:t>
            </a:r>
          </a:p>
          <a:p>
            <a:pPr algn="ctr"/>
            <a:endParaRPr lang="en-GB" sz="1500" b="1" dirty="0"/>
          </a:p>
        </p:txBody>
      </p:sp>
      <p:pic>
        <p:nvPicPr>
          <p:cNvPr id="8" name="Picture 7">
            <a:extLst>
              <a:ext uri="{FF2B5EF4-FFF2-40B4-BE49-F238E27FC236}">
                <a16:creationId xmlns:a16="http://schemas.microsoft.com/office/drawing/2014/main" id="{64C73318-5AB0-F3E2-CC24-ECD3BBF0C7BD}"/>
              </a:ext>
            </a:extLst>
          </p:cNvPr>
          <p:cNvPicPr>
            <a:picLocks noChangeAspect="1"/>
          </p:cNvPicPr>
          <p:nvPr/>
        </p:nvPicPr>
        <p:blipFill rotWithShape="1">
          <a:blip r:embed="rId3"/>
          <a:srcRect l="25465" t="20543" r="799" b="14108"/>
          <a:stretch/>
        </p:blipFill>
        <p:spPr>
          <a:xfrm>
            <a:off x="438412" y="1196162"/>
            <a:ext cx="11069325" cy="5518297"/>
          </a:xfrm>
          <a:prstGeom prst="rect">
            <a:avLst/>
          </a:prstGeom>
        </p:spPr>
      </p:pic>
    </p:spTree>
    <p:extLst>
      <p:ext uri="{BB962C8B-B14F-4D97-AF65-F5344CB8AC3E}">
        <p14:creationId xmlns:p14="http://schemas.microsoft.com/office/powerpoint/2010/main" val="4201005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TotalTime>
  <Words>2051</Words>
  <Application>Microsoft Office PowerPoint</Application>
  <PresentationFormat>Widescreen</PresentationFormat>
  <Paragraphs>206</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-apple-system</vt:lpstr>
      <vt:lpstr>Arial</vt:lpstr>
      <vt:lpstr>Calibri</vt:lpstr>
      <vt:lpstr>Calibri Light</vt:lpstr>
      <vt:lpstr>Courier New</vt:lpstr>
      <vt:lpstr>montserrat</vt:lpstr>
      <vt:lpstr>SourceSansPro</vt:lpstr>
      <vt:lpstr>Tableau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Asha Makwana</dc:creator>
  <cp:lastModifiedBy>Asha Makwana</cp:lastModifiedBy>
  <cp:revision>386</cp:revision>
  <dcterms:created xsi:type="dcterms:W3CDTF">2022-08-11T10:17:34Z</dcterms:created>
  <dcterms:modified xsi:type="dcterms:W3CDTF">2022-08-12T16:54:15Z</dcterms:modified>
</cp:coreProperties>
</file>